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75" r:id="rId6"/>
    <p:sldId id="276" r:id="rId7"/>
    <p:sldId id="277" r:id="rId8"/>
    <p:sldId id="278" r:id="rId9"/>
    <p:sldId id="259" r:id="rId10"/>
    <p:sldId id="280" r:id="rId11"/>
    <p:sldId id="279" r:id="rId12"/>
    <p:sldId id="266" r:id="rId13"/>
    <p:sldId id="267" r:id="rId14"/>
    <p:sldId id="268" r:id="rId15"/>
    <p:sldId id="285" r:id="rId16"/>
    <p:sldId id="269" r:id="rId17"/>
    <p:sldId id="281" r:id="rId18"/>
    <p:sldId id="272" r:id="rId19"/>
    <p:sldId id="274" r:id="rId20"/>
    <p:sldId id="273" r:id="rId21"/>
    <p:sldId id="282" r:id="rId22"/>
    <p:sldId id="286" r:id="rId23"/>
    <p:sldId id="283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9" autoAdjust="0"/>
    <p:restoredTop sz="94660"/>
  </p:normalViewPr>
  <p:slideViewPr>
    <p:cSldViewPr snapToGrid="0">
      <p:cViewPr>
        <p:scale>
          <a:sx n="60" d="100"/>
          <a:sy n="60" d="100"/>
        </p:scale>
        <p:origin x="-100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968549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176808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952586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3E64-7BF9-48E3-A3C4-590211D336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E288-2A24-4FCD-9935-D269D8149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989733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28DC-2B78-44B7-BD3E-D306345349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519B-B741-438E-BE74-BC7551F553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64817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8F8F-C322-4FF7-B346-BE1D2A99F3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B955-48D7-407E-A665-CC939A9E57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76447"/>
      </p:ext>
    </p:extLst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C694-D9DB-4658-B077-E0E0B6EB0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5407-81A0-4ECA-8D72-C2E848CE5E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60769"/>
      </p:ext>
    </p:extLst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4267-EC44-46DA-B5CE-C1891FEEF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0E32-B258-4C9C-B9BD-540E7BE99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0528"/>
      </p:ext>
    </p:extLst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7F33-E95A-409D-8F93-922458DBDD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F501-63D9-4168-8656-182143D28D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86781"/>
      </p:ext>
    </p:extLst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7987-47CB-4F07-975D-AF930314ED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22D2-BAC2-4BA3-96B7-6B34DE94ED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708279"/>
      </p:ext>
    </p:extLst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91EB-2FA8-402D-9222-2F30600EE3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6F41-5A55-42DB-ADC2-25DB18EDEC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652481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51961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4C9-DF24-4E88-BF12-F40413C64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E479-097B-4559-810C-F03E058EA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329813"/>
      </p:ext>
    </p:extLst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74A4-1919-422D-922B-24B3580785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13B3-1996-49E5-B72A-EC7B71174A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87932"/>
      </p:ext>
    </p:extLst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BBA0-2130-4BA6-A770-40BB2C2B5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4882-EC70-4AEA-947D-66B25EE22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530747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349161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466903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748750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384956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4674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976530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57985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8890-4BE3-4702-8664-8AAC89639BB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F934-565C-425F-B40F-09D8141B4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17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FEE4C-8F17-48EF-91C0-A7614C916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9EDDC-8C5F-4019-BC3A-11FC243BE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31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171" y="693684"/>
            <a:ext cx="10515600" cy="38625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Комплексные задания по математике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00B0F0"/>
                </a:solidFill>
              </a:rPr>
              <a:t>Авторы:Бухаринова</a:t>
            </a:r>
            <a:r>
              <a:rPr lang="ru-RU" sz="2700" b="1" dirty="0" smtClean="0">
                <a:solidFill>
                  <a:srgbClr val="00B0F0"/>
                </a:solidFill>
              </a:rPr>
              <a:t> С.А., учитель математики;</a:t>
            </a:r>
            <a:br>
              <a:rPr lang="ru-RU" sz="2700" b="1" dirty="0" smtClean="0">
                <a:solidFill>
                  <a:srgbClr val="00B0F0"/>
                </a:solidFill>
              </a:rPr>
            </a:br>
            <a:r>
              <a:rPr lang="ru-RU" sz="2700" b="1" dirty="0" smtClean="0">
                <a:solidFill>
                  <a:srgbClr val="00B0F0"/>
                </a:solidFill>
              </a:rPr>
              <a:t>            </a:t>
            </a:r>
            <a:r>
              <a:rPr lang="ru-RU" sz="2700" b="1" dirty="0" err="1" smtClean="0">
                <a:solidFill>
                  <a:srgbClr val="00B0F0"/>
                </a:solidFill>
              </a:rPr>
              <a:t>Лебедкина</a:t>
            </a:r>
            <a:r>
              <a:rPr lang="ru-RU" sz="2700" b="1" dirty="0" smtClean="0">
                <a:solidFill>
                  <a:srgbClr val="00B0F0"/>
                </a:solidFill>
              </a:rPr>
              <a:t> Е.И., учитель математики</a:t>
            </a:r>
            <a:endParaRPr lang="ru-RU" sz="27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00805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4138"/>
            <a:ext cx="10515600" cy="223870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1. Расположите деревья упомянутые в тексте, в порядке увеличения  продолжительности  их жизни.</a:t>
            </a:r>
          </a:p>
          <a:p>
            <a:endParaRPr lang="ru-RU" b="1" dirty="0" smtClean="0"/>
          </a:p>
          <a:p>
            <a:r>
              <a:rPr lang="ru-RU" b="1" dirty="0" smtClean="0"/>
              <a:t>2. Установите соответствие между деревом и местом его обитания.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2869" y="2995447"/>
          <a:ext cx="9616965" cy="334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93"/>
                <a:gridCol w="3407390"/>
                <a:gridCol w="1535813"/>
                <a:gridCol w="3272669"/>
              </a:tblGrid>
              <a:tr h="668458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</a:t>
                      </a:r>
                      <a:r>
                        <a:rPr lang="ru-RU" b="1" baseline="0" dirty="0" smtClean="0"/>
                        <a:t> дерева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Место обитания</a:t>
                      </a:r>
                      <a:endParaRPr lang="ru-RU" b="1" dirty="0"/>
                    </a:p>
                  </a:txBody>
                  <a:tcPr/>
                </a:tc>
              </a:tr>
              <a:tr h="6684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Сосна остистая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Австралия и Тасмания</a:t>
                      </a:r>
                      <a:endParaRPr lang="ru-RU" b="1" dirty="0"/>
                    </a:p>
                  </a:txBody>
                  <a:tcPr/>
                </a:tc>
              </a:tr>
              <a:tr h="6684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Секвойя вечнозеленая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Россия</a:t>
                      </a:r>
                      <a:endParaRPr lang="ru-RU" b="1" dirty="0"/>
                    </a:p>
                  </a:txBody>
                  <a:tcPr/>
                </a:tc>
              </a:tr>
              <a:tr h="6684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Эвкалипт царственный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Калифорния, США</a:t>
                      </a:r>
                      <a:endParaRPr lang="ru-RU" b="1" dirty="0"/>
                    </a:p>
                  </a:txBody>
                  <a:tcPr/>
                </a:tc>
              </a:tr>
              <a:tr h="6684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Юго-западные штаты США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26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331077"/>
            <a:ext cx="11650718" cy="6526924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r>
              <a:rPr lang="ru-RU" sz="2800" b="1" dirty="0">
                <a:solidFill>
                  <a:prstClr val="black"/>
                </a:solidFill>
              </a:rPr>
              <a:t>. </a:t>
            </a:r>
            <a:r>
              <a:rPr lang="ru-RU" sz="2800" b="1" u="sng">
                <a:solidFill>
                  <a:prstClr val="black"/>
                </a:solidFill>
              </a:rPr>
              <a:t>Выберите  </a:t>
            </a:r>
            <a:r>
              <a:rPr lang="ru-RU" sz="2800" b="1" u="sng" smtClean="0">
                <a:solidFill>
                  <a:prstClr val="black"/>
                </a:solidFill>
              </a:rPr>
              <a:t>верные </a:t>
            </a:r>
            <a:r>
              <a:rPr lang="ru-RU" sz="2800" b="1" u="sng" dirty="0">
                <a:solidFill>
                  <a:prstClr val="black"/>
                </a:solidFill>
              </a:rPr>
              <a:t>утверждения: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 а) Самый низкий эвкалипт в Австралии имеет рост 120 м.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 б) Самый высокий эвкалипт в Австралии  имеет рост 150 м.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 в) В Австралии все эвкалипты высотой 150 м.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 г) Некоторые эвкалипты в Австралии  могут иметь рост 120 м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ru-RU" sz="28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4. </a:t>
            </a:r>
            <a:r>
              <a:rPr lang="ru-RU" sz="2800" b="1" u="sng" dirty="0" smtClean="0">
                <a:solidFill>
                  <a:prstClr val="black"/>
                </a:solidFill>
              </a:rPr>
              <a:t>Выберите верный ответ.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К деревьям-гигантам нельзя отнести :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а) эвкалипт;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  б) ель;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</a:rPr>
              <a:t>в) сосну остистую;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   г) секвойю.</a:t>
            </a:r>
          </a:p>
          <a:p>
            <a:pPr marL="0" lv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8610400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79" y="630621"/>
            <a:ext cx="11603421" cy="5975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5. Решите  задачи.</a:t>
            </a:r>
          </a:p>
          <a:p>
            <a:pPr marL="457200" indent="-457200"/>
            <a:r>
              <a:rPr lang="ru-RU" sz="3200" b="1" dirty="0" smtClean="0"/>
              <a:t>Найдите площадь поперечного среза  ствола дуба, диаметр которого 120 см. Ответ дайте в метрах, результат округлите до сотых.</a:t>
            </a:r>
          </a:p>
          <a:p>
            <a:pPr marL="457200" indent="-457200"/>
            <a:endParaRPr lang="ru-RU" sz="3200" b="1" dirty="0" smtClean="0"/>
          </a:p>
          <a:p>
            <a:pPr marL="457200" indent="-457200"/>
            <a:r>
              <a:rPr lang="ru-RU" sz="3200" b="1" i="1" dirty="0" smtClean="0"/>
              <a:t> </a:t>
            </a:r>
            <a:r>
              <a:rPr lang="ru-RU" sz="3200" b="1" dirty="0" smtClean="0"/>
              <a:t>Обхват  ствола секвойи равен 7,5 м. Чему равен диаметр ствола? (ответ округлите до десятых)</a:t>
            </a:r>
          </a:p>
          <a:p>
            <a:pPr marL="457200" indent="-457200"/>
            <a:endParaRPr lang="ru-RU" sz="3200" b="1" dirty="0" smtClean="0"/>
          </a:p>
          <a:p>
            <a:pPr marL="457200" indent="-457200"/>
            <a:r>
              <a:rPr lang="ru-RU" sz="3200" b="1" dirty="0" smtClean="0"/>
              <a:t>Постройте столбчатую диаграмму максимальной высоты деревьев, упомянутых в тексте, приняв за 1 клетку 20 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8283343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45" y="299545"/>
            <a:ext cx="11619186" cy="62589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  3). </a:t>
            </a:r>
            <a:r>
              <a:rPr lang="ru-RU" sz="2800" b="1" dirty="0" smtClean="0"/>
              <a:t>Пингвин императорский – самый крупный представитель из всех видов в отряде, длиной до 120 см и массой до 45 кг. Гнезда устраивает зимой на льду Антарктического побережья. В кладке обычно одно яйцо, которое насиживает самец в течение 65 суток. За это время он не ест и теряет до 40% массы тела.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Пингвин королевский, обитающий на островах близ Антарктиды, помельче-длиной до 96 см, средний вес 12 кг. В кладке одно яйцо. Насиживают оба родителя поочередно. Период насиживания длится 54 дня. Птенцы появляются зрячие, покрытые густым пухом.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Самым маленьким  в отряде считается пингвин малый, длиной до 40 см и массой до2 кг. Он обитает у южных берегов Австралии, Тасмании, Новой  Зеландии. Яйца (их обычно два) самец и самка высиживают по очереди друг за другом через несколько дней. Инкубация длится 35 дней. Кормят птенцов оба родителя.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4338465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2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императорский пинг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86" y="693846"/>
            <a:ext cx="5849007" cy="3844621"/>
          </a:xfrm>
          <a:prstGeom prst="rect">
            <a:avLst/>
          </a:prstGeom>
          <a:noFill/>
        </p:spPr>
      </p:pic>
      <p:pic>
        <p:nvPicPr>
          <p:cNvPr id="1030" name="Picture 6" descr="Королевский пинг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3672" y="233910"/>
            <a:ext cx="4762500" cy="3171826"/>
          </a:xfrm>
          <a:prstGeom prst="rect">
            <a:avLst/>
          </a:prstGeom>
          <a:noFill/>
        </p:spPr>
      </p:pic>
      <p:pic>
        <p:nvPicPr>
          <p:cNvPr id="1032" name="Picture 8" descr="http://prettypenguin.info/img/littl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095" y="3511769"/>
            <a:ext cx="5019347" cy="33462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1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851340"/>
            <a:ext cx="11587655" cy="3815254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Выразите  максимальный вес  пингвина императорского в центнерах и граммах.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Запишите средний вес королевского пингвина в граммах, центнерах, тоннах.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Запишите длину императорского пингвина в метрах, дециметрах.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prstClr val="black"/>
                </a:solidFill>
              </a:rPr>
              <a:t>Установите соответствие между видом пингвина и его длиной.</a:t>
            </a:r>
            <a:r>
              <a:rPr lang="ru-RU" sz="3600" dirty="0" smtClean="0">
                <a:solidFill>
                  <a:prstClr val="black"/>
                </a:solidFill>
              </a:rPr>
              <a:t/>
            </a:r>
            <a:br>
              <a:rPr lang="ru-RU" sz="3600" dirty="0" smtClean="0">
                <a:solidFill>
                  <a:prstClr val="black"/>
                </a:solidFill>
              </a:rPr>
            </a:br>
            <a:endParaRPr lang="ru-RU" sz="3600" b="1" dirty="0" smtClean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53628" y="4382812"/>
          <a:ext cx="6260662" cy="207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855"/>
                <a:gridCol w="3090041"/>
                <a:gridCol w="851338"/>
                <a:gridCol w="1450428"/>
              </a:tblGrid>
              <a:tr h="519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Вид пингвина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Длина, см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92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Императорский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</a:tr>
              <a:tr h="5192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Королевский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</a:tr>
              <a:tr h="5192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Малый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131729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362607"/>
            <a:ext cx="11745311" cy="6211614"/>
          </a:xfrm>
        </p:spPr>
        <p:txBody>
          <a:bodyPr/>
          <a:lstStyle/>
          <a:p>
            <a:r>
              <a:rPr lang="ru-RU" b="1" dirty="0" smtClean="0"/>
              <a:t>5. </a:t>
            </a:r>
            <a:r>
              <a:rPr lang="ru-RU" b="1" dirty="0" smtClean="0">
                <a:solidFill>
                  <a:prstClr val="black"/>
                </a:solidFill>
              </a:rPr>
              <a:t>Установите соответствие между видом пингвина и периодом насиживания его яйца.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6. Установите соответствие между видом пингвина и его весом.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4180" y="1397583"/>
          <a:ext cx="7395778" cy="194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35"/>
                <a:gridCol w="2763854"/>
                <a:gridCol w="1008949"/>
                <a:gridCol w="2688940"/>
              </a:tblGrid>
              <a:tr h="611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Вид пингвина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prstClr val="black"/>
                          </a:solidFill>
                        </a:rPr>
                        <a:t>Период</a:t>
                      </a:r>
                      <a:r>
                        <a:rPr lang="ru-RU" b="1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prstClr val="black"/>
                          </a:solidFill>
                        </a:rPr>
                        <a:t>насиживания,</a:t>
                      </a:r>
                      <a:r>
                        <a:rPr lang="ru-RU" b="1" baseline="0" dirty="0" smtClean="0">
                          <a:solidFill>
                            <a:prstClr val="black"/>
                          </a:solidFill>
                        </a:rPr>
                        <a:t> дней</a:t>
                      </a:r>
                      <a:endParaRPr lang="ru-RU" b="1" dirty="0"/>
                    </a:p>
                  </a:txBody>
                  <a:tcPr/>
                </a:tc>
              </a:tr>
              <a:tr h="434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Императорский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/>
                </a:tc>
              </a:tr>
              <a:tr h="434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Королевский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/>
                </a:tc>
              </a:tr>
              <a:tr h="434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Малый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7602" y="4456094"/>
          <a:ext cx="7411544" cy="188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86"/>
                <a:gridCol w="2805386"/>
                <a:gridCol w="1057165"/>
                <a:gridCol w="2648607"/>
              </a:tblGrid>
              <a:tr h="4704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пингвина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Вес,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4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Малый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/>
                </a:tc>
              </a:tr>
              <a:tr h="4704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Королевский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4704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Императорский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717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09" y="693683"/>
            <a:ext cx="11666483" cy="57701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7. </a:t>
            </a:r>
            <a:r>
              <a:rPr lang="ru-RU" b="1" u="sng" dirty="0" smtClean="0"/>
              <a:t>Ответьте на вопросы:</a:t>
            </a:r>
          </a:p>
          <a:p>
            <a:pPr marL="0" indent="0">
              <a:buNone/>
            </a:pPr>
            <a:r>
              <a:rPr lang="ru-RU" b="1" dirty="0" smtClean="0"/>
              <a:t>а) У какого вида пингвинов самый большой вес? </a:t>
            </a:r>
          </a:p>
          <a:p>
            <a:pPr marL="0" indent="0">
              <a:buNone/>
            </a:pPr>
            <a:r>
              <a:rPr lang="ru-RU" b="1" dirty="0" smtClean="0"/>
              <a:t>б) У какого вида пингвинов самая маленькая длина?</a:t>
            </a:r>
          </a:p>
          <a:p>
            <a:pPr marL="0" indent="0">
              <a:buNone/>
            </a:pPr>
            <a:r>
              <a:rPr lang="ru-RU" b="1" dirty="0" smtClean="0"/>
              <a:t>в) Какой пингвин является самым крупным представителем  в отряде?</a:t>
            </a:r>
          </a:p>
          <a:p>
            <a:pPr marL="0" indent="0">
              <a:buNone/>
            </a:pPr>
            <a:r>
              <a:rPr lang="ru-RU" b="1" dirty="0" smtClean="0"/>
              <a:t>г) Во сколько раз в среднем вес императорского пингвина больше веса королевского пингвина?</a:t>
            </a:r>
          </a:p>
          <a:p>
            <a:pPr marL="0" indent="0">
              <a:buNone/>
            </a:pPr>
            <a:r>
              <a:rPr lang="ru-RU" b="1" dirty="0" smtClean="0"/>
              <a:t>д) Во сколько раз длина малого пингвина меньше длины королевского пингвина?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119777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25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1075" y="425669"/>
            <a:ext cx="11587655" cy="6195848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 smtClean="0"/>
              <a:t>8. </a:t>
            </a:r>
            <a:r>
              <a:rPr lang="ru-RU" sz="2500" b="1" u="sng" dirty="0" smtClean="0"/>
              <a:t>Решите задачи.</a:t>
            </a:r>
          </a:p>
          <a:p>
            <a:pPr marL="0" indent="0"/>
            <a:r>
              <a:rPr lang="ru-RU" sz="2500" b="1" dirty="0" smtClean="0"/>
              <a:t>Масса пингвина императорского 42 кг. За время насиживания яйца он потерял в весе 35% массы тела. Определите,  сколько стал весить пингвин императорский после насиживания яйца.</a:t>
            </a:r>
          </a:p>
          <a:p>
            <a:pPr marL="0" indent="0"/>
            <a:r>
              <a:rPr lang="ru-RU" sz="2500" b="1" dirty="0" smtClean="0"/>
              <a:t>В колонии  пингвинов малых 350 особей. Сколько максимально яиц за одну кладку может появиться в этой колонии , если самцов и самок поровну?</a:t>
            </a:r>
          </a:p>
          <a:p>
            <a:pPr marL="0" indent="0"/>
            <a:r>
              <a:rPr lang="ru-RU" sz="2500" b="1" dirty="0" smtClean="0"/>
              <a:t>Масса королевского пингвина на 28 кг меньше  массы императорского пингвина. Найдите массу каждого пингвина, если их общий вес составляет 50 кг.  </a:t>
            </a:r>
          </a:p>
          <a:p>
            <a:pPr marL="0" indent="0"/>
            <a:r>
              <a:rPr lang="ru-RU" sz="2500" b="1" dirty="0" smtClean="0"/>
              <a:t> Вес малого пингвина в 25 раз меньше веса королевского пингвина, а вес императорского пингвина на 30 кг больше веса королевского пингвина. Найдите вес королевского пингвина, если общий вес    трех пингвинов составляет 81 кг. </a:t>
            </a:r>
          </a:p>
          <a:p>
            <a:pPr marL="0" indent="0"/>
            <a:r>
              <a:rPr lang="ru-RU" sz="2500" b="1" dirty="0" smtClean="0"/>
              <a:t> Длины императорского, королевского и малого пингвинов относятся соответственно как 4:3:1. Найдите длину императорского пингвина, если сумма их длин равна 240 см.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102194516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75" y="362607"/>
            <a:ext cx="11666483" cy="627467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9</a:t>
            </a:r>
            <a:r>
              <a:rPr lang="ru-RU" sz="3200" b="1" u="sng" dirty="0" smtClean="0"/>
              <a:t>. Выберите верные утверждения :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200" b="1" dirty="0" smtClean="0"/>
              <a:t>Пингвин королевский имеет длину до 96 см.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200" b="1" dirty="0" smtClean="0"/>
              <a:t>Пингвин королевский имеет  вес до 45 кг.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200" b="1" dirty="0" smtClean="0"/>
              <a:t>Пингвин  императорский крупнее пингвина королевского.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200" b="1" dirty="0" smtClean="0"/>
              <a:t>Малый пингвин обычно откладывает два яйца.</a:t>
            </a:r>
          </a:p>
          <a:p>
            <a:pPr marL="514350" indent="-514350">
              <a:buFont typeface="+mj-lt"/>
              <a:buAutoNum type="alphaUcPeriod"/>
            </a:pPr>
            <a:endParaRPr lang="ru-RU" sz="3200" b="1" dirty="0" smtClean="0"/>
          </a:p>
          <a:p>
            <a:r>
              <a:rPr lang="ru-RU" sz="3200" b="1" dirty="0" smtClean="0"/>
              <a:t>10. Масса пяти императорских  пингвинов на 180 кг больше массы  пяти королевских пингвинов. Найдите массу королевского пингвина, если масса всех пингвинов равна двадцати центнерам.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213453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425003"/>
            <a:ext cx="11552350" cy="6310648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Техническое задание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Прочитайте текст.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Выберите ключевые слова. Выпишите их.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Сверните текст, используя выбранные ключевые слова,     сохраняя основную мысль текста.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Представьте результат в виде письменного ответа.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Сформулировать проблему.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Время на работу - 15 минут.</a:t>
            </a:r>
            <a:b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Царица цветов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Роза – любимый цветок многих народов. Нет цветка красивее и благоуханнее, чем этот. Кроме того, с давних пор из лепестков роз готовили целебные напитки. 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В России первая роза появилась в </a:t>
            </a:r>
            <a:r>
              <a:rPr lang="en-US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XVII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веке. Ее привез в подарок царю Михаилу Федоровичу немецкий посол, но активно разводить розы в России стали в </a:t>
            </a:r>
            <a:r>
              <a:rPr lang="en-US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XVIII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веке при Петре </a:t>
            </a:r>
            <a:r>
              <a:rPr lang="en-US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Екатерине </a:t>
            </a:r>
            <a:r>
              <a:rPr lang="en-US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Розами особенно славится Болгария. Еще тысячу лет назад в своей «Естественной истории» Плиний Старший рассказывал, что жившие в </a:t>
            </a:r>
            <a:r>
              <a:rPr lang="ru-RU" altLang="ru-RU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Казанлыкской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долине фракийцы выращивали самый ароматный цветок – дамасскую розу, из которой получали розовое масло.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Из большого разнообразия сортов розы лишь немногие годятся для получения розового масла. Знаменитая дамасская роза вне конкуренции. Розовое масло используется в парфюмерии и косметологии. Собирают лепестки, как правило, ночью, когда их запах достигает наибольшей густоты.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346892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730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545" y="851339"/>
            <a:ext cx="11666483" cy="5596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   4). Сатурн - одна из красивейших  планет Солнечной системы, окруженная гигантскими кольцами.  Кольца  Сатурна состоят  из миллиардов небольших частиц льда  и пыли (некоторые  по размерам  крупнее холодильника, но основная масса  - меньше кубиков льда для коктейля). Кольца очень тонкие, толщиной порядка  километра, и простираются в космос  до 300 тыс. км</a:t>
            </a:r>
            <a:r>
              <a:rPr lang="ru-RU" sz="3200" dirty="0" smtClean="0"/>
              <a:t>.  </a:t>
            </a:r>
            <a:r>
              <a:rPr lang="ru-RU" sz="3200" b="1" dirty="0" smtClean="0"/>
              <a:t>На  сегодня у Сатурна  обнаружено более 60 спутников. Диаметр Сатурна 120 536 км, а его масса в 95 раз больше , чем у Земли. Время оборота  вокруг Солнца  29,46  года. Температура поверхности:   –180°.</a:t>
            </a:r>
            <a:endParaRPr lang="ru-RU" sz="3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38200" y="1655379"/>
            <a:ext cx="10515600" cy="1702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 descr="http://light-science.ru/wp-content/uploads/2015/02/SolSysPlanetCom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00926" y="-13087897"/>
            <a:ext cx="15428420" cy="8676650"/>
          </a:xfrm>
          <a:prstGeom prst="rect">
            <a:avLst/>
          </a:prstGeom>
          <a:noFill/>
        </p:spPr>
      </p:pic>
      <p:pic>
        <p:nvPicPr>
          <p:cNvPr id="2058" name="Picture 10" descr="http://light-science.ru/wp-content/uploads/2015/02/SolSysPlanetCom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66" y="233965"/>
            <a:ext cx="11340664" cy="637777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41434" y="472966"/>
                <a:ext cx="11524594" cy="5703997"/>
              </a:xfrm>
            </p:spPr>
            <p:txBody>
              <a:bodyPr>
                <a:normAutofit/>
              </a:bodyPr>
              <a:lstStyle/>
              <a:p>
                <a:r>
                  <a:rPr lang="ru-RU" sz="4000" b="1" dirty="0" smtClean="0"/>
                  <a:t>1. Найдите радиус Сатурна.</a:t>
                </a:r>
              </a:p>
              <a:p>
                <a:r>
                  <a:rPr lang="ru-RU" sz="4000" b="1" dirty="0" smtClean="0"/>
                  <a:t>2. Сколько пройдет лет на Земле, когда Сатурн сделает вокруг Солнца 4 оборота?</a:t>
                </a:r>
              </a:p>
              <a:p>
                <a:r>
                  <a:rPr lang="ru-RU" sz="4000" b="1" dirty="0" smtClean="0"/>
                  <a:t>3. Масса Земли ≈ 5,97∙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ru-RU" sz="4000" b="1" dirty="0" smtClean="0"/>
                  <a:t> кг. Какова масса Сатурна? (ответ дайте в кг, в виде стандартного числа)</a:t>
                </a:r>
              </a:p>
              <a:p>
                <a:r>
                  <a:rPr lang="ru-RU" sz="4000" b="1" dirty="0" smtClean="0"/>
                  <a:t>4. Радиус Земли 6371км. Во сколько раз диаметр Сатурна больше диаметра Земли. (ответ округлите до десятых) </a:t>
                </a:r>
                <a:endParaRPr lang="ru-RU" sz="4000" b="1" dirty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434" y="472966"/>
                <a:ext cx="11524594" cy="5703997"/>
              </a:xfrm>
              <a:blipFill rotWithShape="1">
                <a:blip r:embed="rId3" cstate="print"/>
                <a:stretch>
                  <a:fillRect l="-1639" t="-2995" r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1029" name="Формула" r:id="rId4" imgW="114151" imgH="215619" progId="Equation.3">
              <p:embed/>
            </p:oleObj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4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076" y="1166648"/>
            <a:ext cx="11477296" cy="5010315"/>
          </a:xfrm>
        </p:spPr>
        <p:txBody>
          <a:bodyPr/>
          <a:lstStyle/>
          <a:p>
            <a:r>
              <a:rPr lang="ru-RU" b="1" dirty="0" smtClean="0"/>
              <a:t>Литература:  Издательство «Учитель». Волгоград. 2014г.Е.А.Яровая Готовимся к промежуточной аттестации. </a:t>
            </a:r>
            <a:r>
              <a:rPr lang="ru-RU" b="1" dirty="0" smtClean="0">
                <a:solidFill>
                  <a:srgbClr val="FF0000"/>
                </a:solidFill>
              </a:rPr>
              <a:t>Комплексные задания по математике. </a:t>
            </a:r>
            <a:r>
              <a:rPr lang="ru-RU" b="1" dirty="0" smtClean="0"/>
              <a:t>5-6 классы.</a:t>
            </a:r>
          </a:p>
          <a:p>
            <a:endParaRPr lang="ru-RU" b="1" dirty="0"/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3792539" y="476250"/>
            <a:ext cx="4359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altLang="ru-RU" sz="320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412418"/>
              </p:ext>
            </p:extLst>
          </p:nvPr>
        </p:nvGraphicFramePr>
        <p:xfrm>
          <a:off x="1828800" y="1300764"/>
          <a:ext cx="8382000" cy="5235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43"/>
                <a:gridCol w="2640293"/>
                <a:gridCol w="4372603"/>
                <a:gridCol w="991861"/>
              </a:tblGrid>
              <a:tr h="505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ключевых слов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Приведено 5 ключевых слова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Приведено 1-4 ключевых слова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Приведено более 5 ключевых слов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ключевых слов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Свертывание текста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предложения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предложений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составил предложения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Письменный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Использованы 5 ключевых слова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Использованы 1-4 ключевых слова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письменного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3895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временным нормам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Уложился во времени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  <a:tr h="444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уложился во времени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29" marR="631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86879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98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9186"/>
            <a:ext cx="12191999" cy="6479627"/>
          </a:xfrm>
        </p:spPr>
        <p:txBody>
          <a:bodyPr/>
          <a:lstStyle/>
          <a:p>
            <a:pPr>
              <a:buNone/>
            </a:pPr>
            <a:r>
              <a:rPr lang="ru-RU" sz="2700" b="1" dirty="0" smtClean="0"/>
              <a:t>           1). Трюфель – самый дорогой в мире гриб. Даже не известна точная цена за килограмм этого деликатеса, поскольку крупные экземпляры продают только  на аукционах. Китайский миллиардер Стэнли Хо второй год подряд завладел самым большим трюфелем в мире. 28 ноября 2009 года на международном аукционе грибов-трюфелей в Риме Хо заплатил за гриб весом в 1 килограмм 80 граммов больше, чем предлагал шейх-миллиардер из Абу </a:t>
            </a:r>
            <a:r>
              <a:rPr lang="ru-RU" sz="2700" b="1" dirty="0" err="1" smtClean="0"/>
              <a:t>Даби</a:t>
            </a:r>
            <a:r>
              <a:rPr lang="ru-RU" sz="2700" b="1" dirty="0" smtClean="0"/>
              <a:t>. Затем белый трюфель пошел с молотка за 158 тысяч евро (почти 200 тысяч долларов). </a:t>
            </a:r>
          </a:p>
          <a:p>
            <a:pPr>
              <a:buNone/>
            </a:pPr>
            <a:r>
              <a:rPr lang="ru-RU" sz="2700" b="1" dirty="0" smtClean="0"/>
              <a:t>          В прошлом году тот же китайский бизнесмен уже завладел трюфелем весом в полтора килограмма, который ему тогда обошелся в 330 тысяч долларов. Международный трюфельный аукцион проводят каждый год в Риме, к нему привлекаются в </a:t>
            </a:r>
            <a:r>
              <a:rPr lang="ru-RU" sz="2700" b="1" dirty="0" err="1" smtClean="0"/>
              <a:t>саттелитном</a:t>
            </a:r>
            <a:r>
              <a:rPr lang="ru-RU" sz="2700" b="1" dirty="0" smtClean="0"/>
              <a:t> режиме Лондон, Макао (в Китае) и Абу </a:t>
            </a:r>
            <a:r>
              <a:rPr lang="ru-RU" sz="2700" b="1" dirty="0" err="1" smtClean="0"/>
              <a:t>Даби</a:t>
            </a:r>
            <a:r>
              <a:rPr lang="ru-RU" sz="2700" b="1" dirty="0" smtClean="0"/>
              <a:t>. Средства от аукциона идут на благотворительные цели.</a:t>
            </a:r>
            <a:endParaRPr lang="ru-RU" sz="27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2" name="AutoShape 4" descr="Картинки по запросу гриб трюф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://www.udec.ru/big-images/11608a-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306" y="260349"/>
            <a:ext cx="6008742" cy="4845434"/>
          </a:xfrm>
          <a:prstGeom prst="rect">
            <a:avLst/>
          </a:prstGeom>
          <a:noFill/>
        </p:spPr>
      </p:pic>
      <p:pic>
        <p:nvPicPr>
          <p:cNvPr id="43016" name="Picture 8" descr="http://tuttaitalia.org/wp-content/uploads/2015/03/tryufeli-bely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352259"/>
            <a:ext cx="5444546" cy="36260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328" y="2978123"/>
            <a:ext cx="4857859" cy="36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0716" y="283779"/>
            <a:ext cx="11761077" cy="6574221"/>
          </a:xfrm>
        </p:spPr>
        <p:txBody>
          <a:bodyPr/>
          <a:lstStyle/>
          <a:p>
            <a:r>
              <a:rPr lang="ru-RU" sz="2800" b="1" dirty="0" smtClean="0"/>
              <a:t>1. По курсу валют Центрального банка РФ на 29.11.2008 курс евро составлял 35, 7166 руб. Определите в рублях стоимость трюфеля, приобретенного китайским миллиардером </a:t>
            </a:r>
            <a:r>
              <a:rPr lang="ru-RU" sz="2800" b="1" dirty="0" err="1" smtClean="0"/>
              <a:t>Стенли</a:t>
            </a:r>
            <a:r>
              <a:rPr lang="ru-RU" sz="2800" b="1" dirty="0" smtClean="0"/>
              <a:t> Хо (предварительно округлите число 35, 7166 до сотых).</a:t>
            </a:r>
          </a:p>
          <a:p>
            <a:r>
              <a:rPr lang="ru-RU" sz="2800" b="1" dirty="0" smtClean="0"/>
              <a:t>2. По курсу валют Центрального банка на 04.02.2016 курс евро составил 86,5115 руб. Определите, на сколько рублей больше стоил бы трюфель, купленный </a:t>
            </a:r>
            <a:r>
              <a:rPr lang="ru-RU" sz="2800" b="1" dirty="0" err="1" smtClean="0"/>
              <a:t>Стенли</a:t>
            </a:r>
            <a:r>
              <a:rPr lang="ru-RU" sz="2800" b="1" dirty="0" smtClean="0"/>
              <a:t> Хо, если бы он приобрел его 4 февраля 2016 года за ту же цену евро, что и 29 ноября 2008 года ( предварительно </a:t>
            </a:r>
            <a:r>
              <a:rPr lang="ru-RU" sz="2800" b="1" dirty="0" err="1" smtClean="0"/>
              <a:t>округите</a:t>
            </a:r>
            <a:r>
              <a:rPr lang="ru-RU" sz="2800" b="1" dirty="0" smtClean="0"/>
              <a:t> число 86,5115 до сотых).</a:t>
            </a:r>
          </a:p>
          <a:p>
            <a:r>
              <a:rPr lang="ru-RU" sz="2800" b="1" dirty="0" smtClean="0"/>
              <a:t>3.  По курсу валют Центрального банка  на 29.11.2008 курс американского доллара составлял 27,6060 руб. Определите стоимость трюфеля, купленного </a:t>
            </a:r>
            <a:r>
              <a:rPr lang="ru-RU" sz="2800" b="1" dirty="0" err="1" smtClean="0"/>
              <a:t>Стенли</a:t>
            </a:r>
            <a:r>
              <a:rPr lang="ru-RU" sz="2800" b="1" dirty="0" smtClean="0"/>
              <a:t> Хо, в долларах (предварительно округлите число 27,6060 до сотых, полученный результат округлите до целого числа). </a:t>
            </a:r>
            <a:endParaRPr lang="ru-RU" sz="28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013" y="488731"/>
            <a:ext cx="11650717" cy="6180083"/>
          </a:xfrm>
        </p:spPr>
        <p:txBody>
          <a:bodyPr/>
          <a:lstStyle/>
          <a:p>
            <a:r>
              <a:rPr lang="ru-RU" sz="3600" b="1" dirty="0" smtClean="0"/>
              <a:t>4. </a:t>
            </a:r>
            <a:r>
              <a:rPr lang="ru-RU" sz="3600" b="1" u="sng" dirty="0" smtClean="0"/>
              <a:t>Выберите верные утверждения: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600" b="1" dirty="0" smtClean="0"/>
              <a:t>Белый трюфель, который имел вес 1,8 килограмма, был куплен почти за 200000 долларов.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600" b="1" dirty="0" smtClean="0"/>
              <a:t>Трюфель весом 1,5кг был приобретен за 330000 долларов.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600" b="1" dirty="0" smtClean="0"/>
              <a:t>В Италии стало традицией каждый год проводить благотворительные аукционы трюфеля.</a:t>
            </a:r>
            <a:endParaRPr lang="ru-RU" sz="3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7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365126"/>
            <a:ext cx="11521226" cy="6492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2). Деревья – многолетние растения. Например, ель в наших лесах достигает 30-40 м в высоту и живет 300-500 лет. Но есть деревья – гиганты. Так, секвойя вечнозелёная достигает 110-112 метров в высоту и живёт свыше 3000 лет. Толщина её ствола такая огромная (6-8м в диаметре), что обхватить его могут только 20 человек, взявшись за руки. Растёт она в горах Калифорнии - в США. В Австралии многие эвкалипты вырастают до 120м. Самое высокое дерево (до 150м высотой и 6м в диаметре) на земном шаре – эвкалипт царственный. Он обитает в горных районах юго-восточной части Австралии и Тасмании. Самое долгоживущее растение – сосна остистая, обитающая в юго-западных штатах США.  Как полагают ученые, возраст некоторых ныне живущих деревьев – 4900-6000 лет. Каждое такое дерево, как и леса, образованные секвойей или эвкалиптами, - уникальное явление природы, потому они охраняются как всеобщее достояние.  Среди наших деревьев долго могут жить дуб (до 1500 лет), платан (до 2000 лет).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853276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cs620124.vk.me/v620124194/16761/LB1uln5NL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746" y="517743"/>
            <a:ext cx="7711419" cy="57457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1358</Words>
  <Application>Microsoft Office PowerPoint</Application>
  <PresentationFormat>Произвольный</PresentationFormat>
  <Paragraphs>179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1_Тема Office</vt:lpstr>
      <vt:lpstr>Формула</vt:lpstr>
      <vt:lpstr> Комплексные задания по математике.  Авторы:Бухаринова С.А., учитель математики;             Лебедкина Е.И., учитель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лаборатория.</dc:title>
  <dc:creator>User</dc:creator>
  <cp:lastModifiedBy>1</cp:lastModifiedBy>
  <cp:revision>61</cp:revision>
  <dcterms:created xsi:type="dcterms:W3CDTF">2016-02-03T05:12:18Z</dcterms:created>
  <dcterms:modified xsi:type="dcterms:W3CDTF">2016-06-21T16:38:28Z</dcterms:modified>
</cp:coreProperties>
</file>