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7" r:id="rId3"/>
    <p:sldId id="309" r:id="rId4"/>
    <p:sldId id="290" r:id="rId5"/>
    <p:sldId id="288" r:id="rId6"/>
    <p:sldId id="266" r:id="rId7"/>
    <p:sldId id="267" r:id="rId8"/>
    <p:sldId id="287" r:id="rId9"/>
    <p:sldId id="286" r:id="rId10"/>
    <p:sldId id="281" r:id="rId11"/>
    <p:sldId id="273" r:id="rId12"/>
    <p:sldId id="300" r:id="rId13"/>
    <p:sldId id="301" r:id="rId14"/>
    <p:sldId id="302" r:id="rId15"/>
    <p:sldId id="303" r:id="rId16"/>
    <p:sldId id="291" r:id="rId17"/>
    <p:sldId id="292" r:id="rId18"/>
    <p:sldId id="293" r:id="rId19"/>
    <p:sldId id="308" r:id="rId20"/>
    <p:sldId id="310" r:id="rId21"/>
    <p:sldId id="311" r:id="rId22"/>
    <p:sldId id="312" r:id="rId23"/>
    <p:sldId id="314" r:id="rId24"/>
    <p:sldId id="317" r:id="rId25"/>
    <p:sldId id="31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A2CF9-0064-4312-A240-849B3F892484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725A-E3A1-4354-BE8C-D74B1377A0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Муниципальное   автономное общеобразовательное учреждение</a:t>
            </a:r>
            <a:br>
              <a:rPr lang="ru-RU" sz="2000" dirty="0" smtClean="0"/>
            </a:br>
            <a:r>
              <a:rPr lang="ru-RU" sz="2000" dirty="0" smtClean="0"/>
              <a:t>«Средняя общеобразовательная школа №5»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b="1" dirty="0" smtClean="0"/>
              <a:t>Проблемные  ситуации на уроках математики</a:t>
            </a:r>
            <a:br>
              <a:rPr lang="ru-RU" sz="3600" b="1" dirty="0" smtClean="0"/>
            </a:br>
            <a:r>
              <a:rPr lang="ru-RU" sz="3600" b="1" dirty="0" smtClean="0"/>
              <a:t>            </a:t>
            </a:r>
            <a:r>
              <a:rPr lang="ru-RU" sz="2000" b="1" dirty="0" smtClean="0"/>
              <a:t>Подготовила : </a:t>
            </a:r>
            <a:br>
              <a:rPr lang="ru-RU" sz="2000" b="1" dirty="0" smtClean="0"/>
            </a:br>
            <a:r>
              <a:rPr lang="ru-RU" sz="2000" b="1" dirty="0" smtClean="0"/>
              <a:t>                                                 </a:t>
            </a:r>
            <a:r>
              <a:rPr lang="ru-RU" sz="2000" b="1" smtClean="0"/>
              <a:t>Лебедкина</a:t>
            </a:r>
            <a:r>
              <a:rPr lang="ru-RU" sz="2000" b="1" dirty="0" smtClean="0"/>
              <a:t>   </a:t>
            </a:r>
            <a:r>
              <a:rPr lang="ru-RU" sz="2000" b="1" dirty="0" smtClean="0"/>
              <a:t>Елена Ивановна </a:t>
            </a:r>
            <a:br>
              <a:rPr lang="ru-RU" sz="2000" b="1" dirty="0" smtClean="0"/>
            </a:br>
            <a:r>
              <a:rPr lang="ru-RU" sz="2000" b="1" dirty="0" smtClean="0"/>
              <a:t>                                  учитель математики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Березники,   2016</a:t>
            </a:r>
            <a:br>
              <a:rPr lang="ru-RU" sz="2000" b="1" dirty="0" smtClean="0"/>
            </a:b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6 класс  «Деление дробей»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Задание : решите  уравнение</a:t>
            </a:r>
            <a:endParaRPr lang="ru-RU" sz="3200" b="1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   </a:t>
            </a:r>
            <a:r>
              <a:rPr lang="ru-RU" sz="4400" b="1" dirty="0" smtClean="0"/>
              <a:t>.</a:t>
            </a:r>
            <a:r>
              <a:rPr lang="ru-RU" dirty="0" smtClean="0"/>
              <a:t> </a:t>
            </a:r>
            <a:r>
              <a:rPr lang="en-US" b="1" dirty="0" smtClean="0"/>
              <a:t>X </a:t>
            </a:r>
            <a:r>
              <a:rPr lang="ru-RU" b="1" dirty="0" smtClean="0"/>
              <a:t>=           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b="1" dirty="0" smtClean="0"/>
              <a:t>Х  </a:t>
            </a:r>
            <a:r>
              <a:rPr lang="ru-RU" sz="4800" b="1" dirty="0" smtClean="0"/>
              <a:t>.    </a:t>
            </a:r>
            <a:r>
              <a:rPr lang="ru-RU" sz="4800" dirty="0" smtClean="0"/>
              <a:t>=      </a:t>
            </a:r>
          </a:p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4800" dirty="0" smtClean="0"/>
              <a:t>                 </a:t>
            </a:r>
            <a:r>
              <a:rPr lang="ru-RU" sz="4800" dirty="0" err="1" smtClean="0"/>
              <a:t>х</a:t>
            </a:r>
            <a:r>
              <a:rPr lang="ru-RU" sz="4800" dirty="0" smtClean="0"/>
              <a:t> </a:t>
            </a:r>
            <a:r>
              <a:rPr lang="ru-RU" sz="4800" b="1" dirty="0" smtClean="0"/>
              <a:t>.    </a:t>
            </a:r>
            <a:r>
              <a:rPr lang="ru-RU" sz="4800" dirty="0" smtClean="0"/>
              <a:t>= </a:t>
            </a:r>
          </a:p>
          <a:p>
            <a:pPr>
              <a:buNone/>
            </a:pPr>
            <a:endParaRPr lang="ru-RU" sz="4800" dirty="0" smtClean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714488"/>
            <a:ext cx="209550" cy="857250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714488"/>
            <a:ext cx="209550" cy="866775"/>
          </a:xfrm>
          <a:prstGeom prst="rect">
            <a:avLst/>
          </a:prstGeom>
          <a:noFill/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142873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143248"/>
            <a:ext cx="209550" cy="866775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3143248"/>
            <a:ext cx="428625" cy="866775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-3143304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4929198"/>
            <a:ext cx="209550" cy="857250"/>
          </a:xfrm>
          <a:prstGeom prst="rect">
            <a:avLst/>
          </a:prstGeom>
          <a:noFill/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929198"/>
            <a:ext cx="2095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Задание: выполните деление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 </a:t>
            </a:r>
          </a:p>
          <a:p>
            <a:pPr>
              <a:buNone/>
            </a:pPr>
            <a:r>
              <a:rPr lang="ru-RU" dirty="0" smtClean="0"/>
              <a:t>                                              </a:t>
            </a:r>
            <a:r>
              <a:rPr lang="ru-RU" b="1" dirty="0" smtClean="0"/>
              <a:t>:        </a:t>
            </a:r>
          </a:p>
          <a:p>
            <a:pPr>
              <a:buNone/>
            </a:pPr>
            <a:r>
              <a:rPr lang="ru-RU" b="1" dirty="0" smtClean="0"/>
              <a:t>                              </a:t>
            </a:r>
          </a:p>
          <a:p>
            <a:pPr>
              <a:buNone/>
            </a:pPr>
            <a:r>
              <a:rPr lang="ru-RU" b="1" dirty="0" smtClean="0"/>
              <a:t>                                              :   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071678"/>
            <a:ext cx="209550" cy="866775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071678"/>
            <a:ext cx="209550" cy="866775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286124"/>
            <a:ext cx="180975" cy="742950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286124"/>
            <a:ext cx="180975" cy="742950"/>
          </a:xfrm>
          <a:prstGeom prst="rect">
            <a:avLst/>
          </a:prstGeom>
          <a:noFill/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r>
              <a:rPr lang="ru-RU" sz="3200" b="1" dirty="0" smtClean="0">
                <a:solidFill>
                  <a:srgbClr val="FF0000"/>
                </a:solidFill>
              </a:rPr>
              <a:t> класс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 : найдите значение выражения</a:t>
            </a:r>
            <a:br>
              <a:rPr lang="ru-RU" sz="3200" b="1" dirty="0" smtClean="0"/>
            </a:br>
            <a:r>
              <a:rPr lang="ru-RU" sz="4800" b="1" u="sng" dirty="0" smtClean="0"/>
              <a:t>16 ∙ 5 ∙ 28 ∙ 7</a:t>
            </a:r>
            <a:br>
              <a:rPr lang="ru-RU" sz="4800" b="1" u="sng" dirty="0" smtClean="0"/>
            </a:br>
            <a:r>
              <a:rPr lang="ru-RU" sz="4800" b="1" dirty="0" smtClean="0"/>
              <a:t>21∙ 14 ∙  8 ∙25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50072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Задание: сократите дробь:</a:t>
            </a:r>
            <a:br>
              <a:rPr lang="ru-RU" sz="3200" b="1" dirty="0" smtClean="0"/>
            </a:br>
            <a:r>
              <a:rPr lang="ru-RU" sz="4000" b="1" u="sng" dirty="0" smtClean="0"/>
              <a:t>4  </a:t>
            </a:r>
            <a:br>
              <a:rPr lang="ru-RU" sz="4000" b="1" u="sng" dirty="0" smtClean="0"/>
            </a:br>
            <a:r>
              <a:rPr lang="ru-RU" sz="4000" b="1" dirty="0" smtClean="0"/>
              <a:t> 16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u="sng" dirty="0" smtClean="0"/>
              <a:t>50</a:t>
            </a:r>
            <a:br>
              <a:rPr lang="ru-RU" sz="4000" b="1" u="sng" dirty="0" smtClean="0"/>
            </a:br>
            <a:r>
              <a:rPr lang="ru-RU" sz="4000" b="1" dirty="0" smtClean="0"/>
              <a:t>100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u="sng" dirty="0" smtClean="0"/>
              <a:t>6</a:t>
            </a:r>
            <a:br>
              <a:rPr lang="ru-RU" sz="4000" b="1" u="sng" dirty="0" smtClean="0"/>
            </a:br>
            <a:r>
              <a:rPr lang="ru-RU" sz="4000" b="1" dirty="0" smtClean="0"/>
              <a:t>15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6874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Задание: найдите значение выражения</a:t>
            </a:r>
            <a:br>
              <a:rPr lang="ru-RU" sz="3200" b="1" dirty="0" smtClean="0"/>
            </a:br>
            <a:r>
              <a:rPr lang="ru-RU" sz="4000" b="1" u="sng" dirty="0" smtClean="0"/>
              <a:t>4∙5</a:t>
            </a:r>
            <a:br>
              <a:rPr lang="ru-RU" sz="4000" b="1" u="sng" dirty="0" smtClean="0"/>
            </a:br>
            <a:r>
              <a:rPr lang="ru-RU" sz="4000" b="1" dirty="0" smtClean="0"/>
              <a:t>2∙10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4000" b="1" u="sng" dirty="0" smtClean="0"/>
              <a:t>5∙ 3</a:t>
            </a:r>
            <a:br>
              <a:rPr lang="ru-RU" sz="4000" b="1" u="sng" dirty="0" smtClean="0"/>
            </a:br>
            <a:r>
              <a:rPr lang="ru-RU" sz="4000" b="1" dirty="0" smtClean="0"/>
              <a:t>9∙5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r>
              <a:rPr lang="ru-RU" sz="3200" b="1" dirty="0" smtClean="0">
                <a:solidFill>
                  <a:srgbClr val="FF0000"/>
                </a:solidFill>
              </a:rPr>
              <a:t> класс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 : найдите значение выражения</a:t>
            </a:r>
            <a:br>
              <a:rPr lang="ru-RU" sz="3200" b="1" dirty="0" smtClean="0"/>
            </a:br>
            <a:r>
              <a:rPr lang="ru-RU" sz="4800" b="1" u="sng" dirty="0" smtClean="0"/>
              <a:t>16 ∙ 5 ∙ 28 ∙ 7</a:t>
            </a:r>
            <a:br>
              <a:rPr lang="ru-RU" sz="4800" b="1" u="sng" dirty="0" smtClean="0"/>
            </a:br>
            <a:r>
              <a:rPr lang="ru-RU" sz="4800" b="1" dirty="0" smtClean="0"/>
              <a:t>21∙ 14 ∙  8 ∙25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7 </a:t>
            </a:r>
            <a:r>
              <a:rPr lang="ru-RU" sz="3600" b="1" dirty="0" smtClean="0">
                <a:solidFill>
                  <a:srgbClr val="FF0000"/>
                </a:solidFill>
              </a:rPr>
              <a:t>класс   «Определение параллельных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прямых»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Какие прямые называются параллельными?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Фуксия 3d вопросительный знак, изолированные на белом фоне - Стоковое фото anhoog #487175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500306"/>
            <a:ext cx="4286250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Стереометрия. Параллельность прямых и плоскостей. Параллельные прямые в пространстве Автор Дмитрий Иванов, Стереометрия - Поним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857232"/>
            <a:ext cx="4143404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Две  прямые </a:t>
            </a:r>
            <a:r>
              <a:rPr lang="ru-RU" sz="3200" b="1" dirty="0" smtClean="0">
                <a:solidFill>
                  <a:srgbClr val="FF0000"/>
                </a:solidFill>
              </a:rPr>
              <a:t>на плоскости </a:t>
            </a:r>
            <a:r>
              <a:rPr lang="ru-RU" sz="3200" b="1" dirty="0" smtClean="0"/>
              <a:t>называются параллельными, если они не пересекаются.</a:t>
            </a:r>
            <a:endParaRPr lang="ru-RU" sz="3200" b="1" dirty="0"/>
          </a:p>
        </p:txBody>
      </p:sp>
      <p:pic>
        <p:nvPicPr>
          <p:cNvPr id="34818" name="Picture 2" descr="Задачи с прямой в пространств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3695700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7 класс  «Равенство геометрических фигур»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Задание: равны ли данные фигуры?</a:t>
            </a:r>
            <a:endParaRPr lang="ru-RU" sz="3200" b="1" dirty="0"/>
          </a:p>
        </p:txBody>
      </p:sp>
      <p:pic>
        <p:nvPicPr>
          <p:cNvPr id="3" name="Рисунок 2" descr="8 класс. . Решение на пятёрке!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75" y="1528762"/>
            <a:ext cx="39052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28575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Важнейший показатель  всесторонне   и гармонично развитой  личности – наличие высокого уровня мыслительных способностей.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Задание: равны ли данные фигуры?</a:t>
            </a:r>
            <a:endParaRPr lang="ru-RU" sz="3200" b="1" dirty="0"/>
          </a:p>
        </p:txBody>
      </p:sp>
      <p:pic>
        <p:nvPicPr>
          <p:cNvPr id="3" name="Рисунок 2" descr="Тема: Треугольник и его элементы. . Цел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1" y="1928802"/>
            <a:ext cx="5857916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3929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7 класс  « Неравенство треугольника»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Задание: постройте треугольники  со сторонами 1) 2 см, 4см, 5см                                           2)  6см, 8 см, 10см</a:t>
            </a:r>
            <a:br>
              <a:rPr lang="ru-RU" sz="3200" b="1" dirty="0" smtClean="0"/>
            </a:br>
            <a:r>
              <a:rPr lang="ru-RU" sz="3200" b="1" dirty="0" smtClean="0"/>
              <a:t>3) 1см, 4 см, 9 см.</a:t>
            </a:r>
            <a:br>
              <a:rPr lang="ru-RU" sz="3200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Каждая сторона треугольника меньше суммы двух других сторон.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586898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7</a:t>
            </a:r>
            <a:r>
              <a:rPr lang="ru-RU" sz="3200" b="1" dirty="0" smtClean="0">
                <a:solidFill>
                  <a:srgbClr val="FF0000"/>
                </a:solidFill>
              </a:rPr>
              <a:t> класс  «Разложение разности квадратов на множители» 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Задание:  найдите значение выражения</a:t>
            </a:r>
            <a:br>
              <a:rPr lang="ru-RU" sz="3200" b="1" dirty="0" smtClean="0"/>
            </a:br>
            <a:r>
              <a:rPr lang="ru-RU" sz="3200" b="1" dirty="0" smtClean="0"/>
              <a:t>1)</a:t>
            </a:r>
            <a:r>
              <a:rPr lang="en-US" sz="2800" b="1" dirty="0" smtClean="0"/>
              <a:t> </a:t>
            </a:r>
            <a:r>
              <a:rPr lang="ru-RU" sz="2800" b="1" dirty="0" smtClean="0"/>
              <a:t>  </a:t>
            </a:r>
            <a:r>
              <a:rPr lang="en-US" sz="6700" b="1" dirty="0" smtClean="0"/>
              <a:t>3</a:t>
            </a:r>
            <a:r>
              <a:rPr lang="en-US" sz="6700" b="1" baseline="30000" dirty="0" smtClean="0"/>
              <a:t>2</a:t>
            </a:r>
            <a:r>
              <a:rPr lang="en-US" sz="6700" dirty="0" smtClean="0"/>
              <a:t>-</a:t>
            </a:r>
            <a:r>
              <a:rPr lang="en-US" sz="6700" b="1" dirty="0" smtClean="0"/>
              <a:t>2</a:t>
            </a:r>
            <a:r>
              <a:rPr lang="en-US" sz="6700" b="1" baseline="30000" dirty="0" smtClean="0"/>
              <a:t>2</a:t>
            </a:r>
            <a:r>
              <a:rPr lang="ru-RU" sz="6700" baseline="30000" dirty="0" smtClean="0"/>
              <a:t/>
            </a:r>
            <a:br>
              <a:rPr lang="ru-RU" sz="6700" baseline="300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2)  </a:t>
            </a:r>
            <a:r>
              <a:rPr lang="en-US" sz="6000" b="1" dirty="0" smtClean="0"/>
              <a:t>6</a:t>
            </a:r>
            <a:r>
              <a:rPr lang="en-US" sz="6000" b="1" baseline="30000" dirty="0" smtClean="0"/>
              <a:t>2</a:t>
            </a:r>
            <a:r>
              <a:rPr lang="en-US" sz="6000" dirty="0" smtClean="0"/>
              <a:t>-</a:t>
            </a:r>
            <a:r>
              <a:rPr lang="en-US" sz="6000" b="1" dirty="0" smtClean="0"/>
              <a:t>2</a:t>
            </a:r>
            <a:r>
              <a:rPr lang="en-US" sz="6000" b="1" baseline="30000" dirty="0" smtClean="0"/>
              <a:t>2</a:t>
            </a:r>
            <a:r>
              <a:rPr lang="ru-RU" sz="6000" b="1" baseline="30000" dirty="0" smtClean="0"/>
              <a:t/>
            </a:r>
            <a:br>
              <a:rPr lang="ru-RU" sz="6000" b="1" baseline="30000" dirty="0" smtClean="0"/>
            </a:br>
            <a:r>
              <a:rPr lang="ru-RU" sz="6000" b="1" baseline="30000" dirty="0" smtClean="0"/>
              <a:t/>
            </a:r>
            <a:br>
              <a:rPr lang="ru-RU" sz="6000" b="1" baseline="30000" dirty="0" smtClean="0"/>
            </a:br>
            <a:r>
              <a:rPr lang="ru-RU" sz="6000" b="1" baseline="30000" dirty="0" smtClean="0"/>
              <a:t>          3)  </a:t>
            </a:r>
            <a:r>
              <a:rPr lang="en-US" sz="6000" b="1" dirty="0" smtClean="0"/>
              <a:t>124</a:t>
            </a:r>
            <a:r>
              <a:rPr lang="en-US" sz="6000" b="1" baseline="30000" dirty="0" smtClean="0"/>
              <a:t>2</a:t>
            </a:r>
            <a:r>
              <a:rPr lang="en-US" sz="6000" b="1" dirty="0" smtClean="0"/>
              <a:t>-24</a:t>
            </a:r>
            <a:r>
              <a:rPr lang="en-US" sz="6000" b="1" baseline="30000" dirty="0" smtClean="0"/>
              <a:t>2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8229600" cy="2857520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а</a:t>
            </a:r>
            <a:r>
              <a:rPr lang="en-US" sz="6000" b="1" baseline="30000" dirty="0" smtClean="0"/>
              <a:t>2</a:t>
            </a:r>
            <a:r>
              <a:rPr lang="en-US" sz="6000" b="1" dirty="0" smtClean="0"/>
              <a:t>- </a:t>
            </a:r>
            <a:r>
              <a:rPr lang="ru-RU" sz="6000" b="1" dirty="0" smtClean="0"/>
              <a:t>в</a:t>
            </a:r>
            <a:r>
              <a:rPr lang="en-US" sz="6000" b="1" baseline="30000" dirty="0" smtClean="0"/>
              <a:t>2 </a:t>
            </a:r>
            <a:r>
              <a:rPr lang="ru-RU" sz="6000" b="1" dirty="0" smtClean="0"/>
              <a:t>= (а - в)(а + в)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ru-RU" sz="4800" b="1" dirty="0" smtClean="0"/>
              <a:t> 124</a:t>
            </a:r>
            <a:r>
              <a:rPr lang="en-US" sz="4800" b="1" baseline="30000" dirty="0" smtClean="0"/>
              <a:t>2</a:t>
            </a:r>
            <a:r>
              <a:rPr lang="en-US" sz="4800" b="1" dirty="0" smtClean="0"/>
              <a:t>- </a:t>
            </a:r>
            <a:r>
              <a:rPr lang="ru-RU" sz="4800" b="1" dirty="0" smtClean="0"/>
              <a:t>24</a:t>
            </a:r>
            <a:r>
              <a:rPr lang="en-US" sz="4800" b="1" baseline="30000" dirty="0" smtClean="0"/>
              <a:t>2 </a:t>
            </a:r>
            <a:r>
              <a:rPr lang="ru-RU" sz="4800" b="1" dirty="0" smtClean="0"/>
              <a:t>= (124-24)(124+24)=</a:t>
            </a:r>
            <a:br>
              <a:rPr lang="ru-RU" sz="4800" b="1" dirty="0" smtClean="0"/>
            </a:br>
            <a:r>
              <a:rPr lang="ru-RU" sz="4800" b="1" dirty="0" smtClean="0"/>
              <a:t>=100∙148=14800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У всех людей мыслительные способности изначально развиты по-разному. Но их особенность такова, что такие способности можно совершенствовать.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Замечено, чем больше учитель учит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своих учеников и чем меньше –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предоставляет им возможностей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самостоятельно приобретать знания,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мыслить, действовать, тем менее              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энергичным  и плодотворным становится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процесс обучения.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                                И. </a:t>
            </a:r>
            <a:r>
              <a:rPr lang="ru-RU" sz="3100" b="1" dirty="0" err="1" smtClean="0">
                <a:solidFill>
                  <a:srgbClr val="FF0000"/>
                </a:solidFill>
              </a:rPr>
              <a:t>Лернер</a:t>
            </a:r>
            <a:r>
              <a:rPr lang="ru-RU" sz="3100" b="1" dirty="0" smtClean="0">
                <a:solidFill>
                  <a:srgbClr val="FF0000"/>
                </a:solidFill>
              </a:rPr>
              <a:t> 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251" y="2121720"/>
            <a:ext cx="344527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На 8 квадратных  метров требуется 1 банка, содержащая 2 кг краски. Сколько банок потребуется на стену, ширина которой 4 м, длина 4 м?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02474" y="2838060"/>
            <a:ext cx="3370996" cy="2906973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30419" y="3783714"/>
            <a:ext cx="1228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49052" y="5745033"/>
            <a:ext cx="1228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19672" y="40466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5 класс  «Площадь»</a:t>
            </a:r>
          </a:p>
          <a:p>
            <a:pPr algn="ctr"/>
            <a:r>
              <a:rPr lang="ru-RU" sz="3200" b="1" dirty="0" smtClean="0"/>
              <a:t>Задание: решите задачу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8587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7730" y="2343566"/>
            <a:ext cx="32542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На 8 квадратных метров требуется 1 банка, содержащая 2 кг краски. Сколько банок потребуется для такой стены</a:t>
            </a: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644008" y="3717032"/>
            <a:ext cx="3589363" cy="2115403"/>
            <a:chOff x="4094329" y="3657600"/>
            <a:chExt cx="3589363" cy="2115403"/>
          </a:xfrm>
          <a:solidFill>
            <a:srgbClr val="4472C4"/>
          </a:solidFill>
        </p:grpSpPr>
        <p:sp>
          <p:nvSpPr>
            <p:cNvPr id="6" name="Прямоугольник 5"/>
            <p:cNvSpPr/>
            <p:nvPr/>
          </p:nvSpPr>
          <p:spPr>
            <a:xfrm>
              <a:off x="4094329" y="3657600"/>
              <a:ext cx="955344" cy="2115403"/>
            </a:xfrm>
            <a:prstGeom prst="rect">
              <a:avLst/>
            </a:prstGeom>
            <a:grpFill/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 rot="16200000">
              <a:off x="5697942" y="3787253"/>
              <a:ext cx="1337481" cy="2634019"/>
            </a:xfrm>
            <a:prstGeom prst="rect">
              <a:avLst/>
            </a:prstGeom>
            <a:grpFill/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811189" y="3081991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99352" y="3434529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6809" y="4313068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65731" y="5690650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19672" y="404664"/>
            <a:ext cx="64087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5 класс  «Площадь»</a:t>
            </a:r>
          </a:p>
          <a:p>
            <a:pPr algn="ctr"/>
            <a:r>
              <a:rPr lang="ru-RU" sz="3200" b="1" dirty="0" smtClean="0"/>
              <a:t>Задание: решите задачу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0651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095" y="2689131"/>
            <a:ext cx="32499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/>
              <a:t>На 8 квадратных метров  требуется 1 банка, содержащая 2 кг краски. Сколько банок потребуется для такой стены?</a:t>
            </a:r>
            <a:endParaRPr lang="ru-RU" sz="30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889612" y="3481419"/>
            <a:ext cx="4858603" cy="2346178"/>
            <a:chOff x="7465326" y="818867"/>
            <a:chExt cx="3507473" cy="1583142"/>
          </a:xfrm>
          <a:solidFill>
            <a:srgbClr val="4472C4"/>
          </a:solidFill>
        </p:grpSpPr>
        <p:sp>
          <p:nvSpPr>
            <p:cNvPr id="6" name="Прямоугольник 5"/>
            <p:cNvSpPr/>
            <p:nvPr/>
          </p:nvSpPr>
          <p:spPr>
            <a:xfrm>
              <a:off x="7465326" y="818867"/>
              <a:ext cx="996286" cy="1583141"/>
            </a:xfrm>
            <a:prstGeom prst="rect">
              <a:avLst/>
            </a:prstGeom>
            <a:grpFill/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9219062" y="648272"/>
              <a:ext cx="996286" cy="2511188"/>
            </a:xfrm>
            <a:prstGeom prst="rect">
              <a:avLst/>
            </a:prstGeom>
            <a:grpFill/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037093" y="818867"/>
              <a:ext cx="996286" cy="1583141"/>
            </a:xfrm>
            <a:prstGeom prst="rect">
              <a:avLst/>
            </a:prstGeom>
            <a:grpFill/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967026" y="5802812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70927" y="4238645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09871" y="2859984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8811" y="3773984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3492" y="2859984"/>
            <a:ext cx="859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63195" y="3316626"/>
            <a:ext cx="503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19672" y="404664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5 класс  «Площадь»</a:t>
            </a:r>
          </a:p>
          <a:p>
            <a:pPr algn="ctr"/>
            <a:r>
              <a:rPr lang="ru-RU" sz="3200" b="1" dirty="0" smtClean="0"/>
              <a:t>Задание: решите задачу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1786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5 класс «Деление  десятичных дробей на натуральные числа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Задание: решите уравнение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                     0,2 ∙ </a:t>
            </a:r>
            <a:r>
              <a:rPr lang="en-US" b="1" dirty="0" smtClean="0"/>
              <a:t>X </a:t>
            </a:r>
            <a:r>
              <a:rPr lang="ru-RU" b="1" dirty="0" smtClean="0"/>
              <a:t>= 0,8</a:t>
            </a:r>
          </a:p>
          <a:p>
            <a:pPr>
              <a:buNone/>
            </a:pPr>
            <a:r>
              <a:rPr lang="ru-RU" b="1" dirty="0" smtClean="0"/>
              <a:t>                               0,6 ∙ </a:t>
            </a:r>
            <a:r>
              <a:rPr lang="en-US" b="1" dirty="0" smtClean="0"/>
              <a:t>X </a:t>
            </a:r>
            <a:r>
              <a:rPr lang="ru-RU" b="1" dirty="0" smtClean="0"/>
              <a:t>= 1,2</a:t>
            </a:r>
          </a:p>
          <a:p>
            <a:pPr>
              <a:buNone/>
            </a:pPr>
            <a:r>
              <a:rPr lang="ru-RU" b="1" dirty="0" smtClean="0"/>
              <a:t>                                Х  ∙  5,2 = 15,6</a:t>
            </a:r>
          </a:p>
          <a:p>
            <a:pPr>
              <a:buNone/>
            </a:pPr>
            <a:r>
              <a:rPr lang="ru-RU" b="1" dirty="0" smtClean="0"/>
              <a:t>                                Х ∙    44,4 = 133,2</a:t>
            </a:r>
          </a:p>
          <a:p>
            <a:pPr>
              <a:buNone/>
            </a:pPr>
            <a:r>
              <a:rPr lang="ru-RU" b="1" dirty="0" smtClean="0"/>
              <a:t>                               6,11 ∙ </a:t>
            </a:r>
            <a:r>
              <a:rPr lang="en-US" b="1" dirty="0" smtClean="0"/>
              <a:t>X </a:t>
            </a:r>
            <a:r>
              <a:rPr lang="ru-RU" b="1" dirty="0" smtClean="0"/>
              <a:t>  = 12,22</a:t>
            </a:r>
          </a:p>
          <a:p>
            <a:pPr>
              <a:buNone/>
            </a:pPr>
            <a:r>
              <a:rPr lang="ru-RU" b="1" dirty="0" smtClean="0"/>
              <a:t>                                                                                    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Задание: выполните деление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b="1" dirty="0" smtClean="0"/>
              <a:t>0,25 :5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  <a:r>
              <a:rPr lang="ru-RU" b="1" dirty="0" smtClean="0"/>
              <a:t>0,6 : 3 </a:t>
            </a:r>
          </a:p>
          <a:p>
            <a:pPr>
              <a:buNone/>
            </a:pPr>
            <a:r>
              <a:rPr lang="ru-RU" dirty="0" smtClean="0"/>
              <a:t>                        </a:t>
            </a:r>
            <a:r>
              <a:rPr lang="ru-RU" b="1" dirty="0" smtClean="0"/>
              <a:t>12,2 : 2    </a:t>
            </a:r>
          </a:p>
          <a:p>
            <a:pPr>
              <a:buNone/>
            </a:pPr>
            <a:r>
              <a:rPr lang="ru-RU" b="1" dirty="0" smtClean="0"/>
              <a:t>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303</Words>
  <Application>Microsoft Office PowerPoint</Application>
  <PresentationFormat>Экран (4:3)</PresentationFormat>
  <Paragraphs>62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Муниципальное   автономное общеобразовательное учреждение «Средняя общеобразовательная школа №5»  Проблемные  ситуации на уроках математики             Подготовила :                                                   Лебедкина   Елена Ивановна                                    учитель математики     Березники,   2016 </vt:lpstr>
      <vt:lpstr>Важнейший показатель  всесторонне   и гармонично развитой  личности – наличие высокого уровня мыслительных способностей.</vt:lpstr>
      <vt:lpstr>У всех людей мыслительные способности изначально развиты по-разному. Но их особенность такова, что такие способности можно совершенствовать.  </vt:lpstr>
      <vt:lpstr> Замечено, чем больше учитель учит своих учеников и чем меньше – предоставляет им возможностей самостоятельно приобретать знания, мыслить, действовать, тем менее                энергичным  и плодотворным становится процесс обучения.                                 И. Лернер     </vt:lpstr>
      <vt:lpstr>Слайд 5</vt:lpstr>
      <vt:lpstr>Слайд 6</vt:lpstr>
      <vt:lpstr>Слайд 7</vt:lpstr>
      <vt:lpstr>5 класс «Деление  десятичных дробей на натуральные числа» Задание: решите уравнение </vt:lpstr>
      <vt:lpstr>Задание: выполните деление</vt:lpstr>
      <vt:lpstr>6 класс  «Деление дробей»  Задание : решите  уравнение</vt:lpstr>
      <vt:lpstr>Задание: выполните деление</vt:lpstr>
      <vt:lpstr>6 класс  Задание : найдите значение выражения 16 ∙ 5 ∙ 28 ∙ 7 21∙ 14 ∙  8 ∙25</vt:lpstr>
      <vt:lpstr>Задание: сократите дробь: 4    16  50 100  6 15  </vt:lpstr>
      <vt:lpstr>Задание: найдите значение выражения 4∙5 2∙10  5∙ 3 9∙5</vt:lpstr>
      <vt:lpstr>6 класс  Задание : найдите значение выражения 16 ∙ 5 ∙ 28 ∙ 7 21∙ 14 ∙  8 ∙25</vt:lpstr>
      <vt:lpstr>7 класс   «Определение параллельных  прямых» Какие прямые называются параллельными? </vt:lpstr>
      <vt:lpstr>Слайд 17</vt:lpstr>
      <vt:lpstr>Две  прямые на плоскости называются параллельными, если они не пересекаются.</vt:lpstr>
      <vt:lpstr>7 класс  «Равенство геометрических фигур» Задание: равны ли данные фигуры?</vt:lpstr>
      <vt:lpstr>Задание: равны ли данные фигуры?</vt:lpstr>
      <vt:lpstr>7 класс  « Неравенство треугольника» Задание: постройте треугольники  со сторонами 1) 2 см, 4см, 5см                                           2)  6см, 8 см, 10см 3) 1см, 4 см, 9 см. </vt:lpstr>
      <vt:lpstr>Каждая сторона треугольника меньше суммы двух других сторон.</vt:lpstr>
      <vt:lpstr>7 класс  «Разложение разности квадратов на множители»   Задание:  найдите значение выражения 1)   32-22  2)  62-22            3)  1242-242   </vt:lpstr>
      <vt:lpstr>а2- в2 = (а - в)(а + в)  1242- 242 = (124-24)(124+24)= =100∙148=14800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Uch1</cp:lastModifiedBy>
  <cp:revision>73</cp:revision>
  <dcterms:created xsi:type="dcterms:W3CDTF">2014-11-24T16:31:36Z</dcterms:created>
  <dcterms:modified xsi:type="dcterms:W3CDTF">2017-11-09T04:02:56Z</dcterms:modified>
</cp:coreProperties>
</file>