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901197506561686"/>
          <c:y val="0.46558587598425233"/>
          <c:w val="0.75832660761154891"/>
          <c:h val="0.41597145669291341"/>
        </c:manualLayout>
      </c:layout>
      <c:barChart>
        <c:barDir val="col"/>
        <c:grouping val="clustered"/>
        <c:axId val="74882432"/>
        <c:axId val="74884224"/>
      </c:barChart>
      <c:catAx>
        <c:axId val="74882432"/>
        <c:scaling>
          <c:orientation val="minMax"/>
        </c:scaling>
        <c:axPos val="b"/>
        <c:tickLblPos val="nextTo"/>
        <c:crossAx val="74884224"/>
        <c:crosses val="autoZero"/>
        <c:auto val="1"/>
        <c:lblAlgn val="ctr"/>
        <c:lblOffset val="100"/>
      </c:catAx>
      <c:valAx>
        <c:axId val="74884224"/>
        <c:scaling>
          <c:orientation val="minMax"/>
        </c:scaling>
        <c:axPos val="l"/>
        <c:majorGridlines/>
        <c:numFmt formatCode="General" sourceLinked="1"/>
        <c:tickLblPos val="nextTo"/>
        <c:crossAx val="748824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440160"/>
          </a:xfrm>
        </p:spPr>
        <p:txBody>
          <a:bodyPr/>
          <a:lstStyle/>
          <a:p>
            <a:r>
              <a:rPr lang="ru-RU" dirty="0" smtClean="0"/>
              <a:t>МОУ «</a:t>
            </a:r>
            <a:r>
              <a:rPr lang="ru-RU" dirty="0" err="1" smtClean="0"/>
              <a:t>Поедугинская</a:t>
            </a:r>
            <a:r>
              <a:rPr lang="ru-RU" dirty="0" smtClean="0"/>
              <a:t> ООШ»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Личностные УД.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Типовые задачи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Составитель: Рогожникова А. И., учитель русского языка и литературы, классный руководитель 5 класса</a:t>
            </a:r>
          </a:p>
          <a:p>
            <a:pPr algn="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Поедуги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2016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Личностное самоопределение. Развитие Я - концепции</a:t>
            </a:r>
            <a:endParaRPr lang="ru-RU" sz="28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Цель: формирование и оценивание уровня  личностной рефлексии, направленной на осознание подростками своих мотивов, потребностей, стремлений, желаний, побуждений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56937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«Я рад общаться с тобой»</a:t>
            </a:r>
          </a:p>
          <a:p>
            <a:r>
              <a:rPr lang="ru-RU" dirty="0" smtClean="0"/>
              <a:t>«Самоанализ. Кто Я? Какой Я?»</a:t>
            </a:r>
          </a:p>
          <a:p>
            <a:r>
              <a:rPr lang="ru-RU" dirty="0" smtClean="0"/>
              <a:t>Методика незаконченного предложения</a:t>
            </a:r>
          </a:p>
          <a:p>
            <a:pPr>
              <a:buNone/>
            </a:pPr>
            <a:r>
              <a:rPr lang="ru-RU" dirty="0" smtClean="0"/>
              <a:t>Я думаю, что я …</a:t>
            </a:r>
          </a:p>
          <a:p>
            <a:pPr>
              <a:buNone/>
            </a:pPr>
            <a:r>
              <a:rPr lang="ru-RU" dirty="0" smtClean="0"/>
              <a:t>Другие считают, что я …</a:t>
            </a:r>
          </a:p>
          <a:p>
            <a:pPr>
              <a:buNone/>
            </a:pPr>
            <a:r>
              <a:rPr lang="ru-RU" dirty="0" smtClean="0"/>
              <a:t>Мне хочется быть …</a:t>
            </a:r>
          </a:p>
          <a:p>
            <a:r>
              <a:rPr lang="ru-RU" dirty="0" smtClean="0"/>
              <a:t>«Горячий стул»</a:t>
            </a:r>
          </a:p>
          <a:p>
            <a:r>
              <a:rPr lang="ru-RU" dirty="0" smtClean="0"/>
              <a:t>«Рефлексивная самооценка учебной деятельности»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Смыслообразование</a:t>
            </a:r>
            <a:r>
              <a:rPr lang="ru-RU" dirty="0" smtClean="0"/>
              <a:t>.  Мотивация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Игровое задание «Моя Вселенная»</a:t>
            </a:r>
          </a:p>
          <a:p>
            <a:r>
              <a:rPr lang="ru-RU" dirty="0" smtClean="0"/>
              <a:t>Задание «Моральные дилеммы»</a:t>
            </a:r>
          </a:p>
          <a:p>
            <a:r>
              <a:rPr lang="ru-RU" dirty="0" smtClean="0"/>
              <a:t>Задание «Моральный смысл»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ru-RU" dirty="0" smtClean="0"/>
              <a:t>Результаты диагностик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471338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Изучение отношения к учебным предметам </a:t>
            </a:r>
          </a:p>
          <a:p>
            <a:pPr algn="ctr">
              <a:buNone/>
            </a:pPr>
            <a:r>
              <a:rPr lang="ru-RU" dirty="0" smtClean="0"/>
              <a:t>(Г.Н.Казанцева)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63688" y="29969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899592" y="2420888"/>
          <a:ext cx="6768752" cy="3988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384376"/>
              </a:tblGrid>
              <a:tr h="597977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Предпочитаемые учебные</a:t>
                      </a:r>
                    </a:p>
                    <a:p>
                      <a:r>
                        <a:rPr lang="ru-RU" dirty="0" smtClean="0"/>
                        <a:t>предметы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учащихся (в %)</a:t>
                      </a:r>
                    </a:p>
                  </a:txBody>
                  <a:tcPr/>
                </a:tc>
              </a:tr>
              <a:tr h="597977">
                <a:tc>
                  <a:txBody>
                    <a:bodyPr/>
                    <a:lstStyle/>
                    <a:p>
                      <a:r>
                        <a:rPr lang="ru-RU" dirty="0" smtClean="0"/>
                        <a:t>Все                                                         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977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977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</a:p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2216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технология, биология,</a:t>
                      </a:r>
                    </a:p>
                    <a:p>
                      <a:r>
                        <a:rPr lang="ru-RU" dirty="0" smtClean="0"/>
                        <a:t>литература, изо,</a:t>
                      </a:r>
                    </a:p>
                    <a:p>
                      <a:r>
                        <a:rPr lang="ru-RU" dirty="0" smtClean="0"/>
                        <a:t>обществознание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9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76056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50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76056" y="37890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100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4" y="44371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75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48064" y="53732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Изучение отношения к учебным предметам (Г.Н. Казанцева)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7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797808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Люблю учебный предмет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люблю учебный предмет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Почему учусь</a:t>
                      </a:r>
                      <a:endParaRPr lang="ru-RU" dirty="0"/>
                    </a:p>
                  </a:txBody>
                  <a:tcPr marL="80433" marR="80433"/>
                </a:tc>
              </a:tr>
              <a:tr h="797808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Интересный, занимательный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интересен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Хочу стать грамотным</a:t>
                      </a:r>
                      <a:endParaRPr lang="ru-RU" dirty="0"/>
                    </a:p>
                  </a:txBody>
                  <a:tcPr marL="80433" marR="80433"/>
                </a:tc>
              </a:tr>
              <a:tr h="797808">
                <a:tc>
                  <a:txBody>
                    <a:bodyPr/>
                    <a:lstStyle/>
                    <a:p>
                      <a:r>
                        <a:rPr lang="ru-RU" dirty="0" smtClean="0"/>
                        <a:t>Легко усваивается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редко хвалит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Нужно для расширения умственного кругозора</a:t>
                      </a:r>
                      <a:endParaRPr lang="ru-RU" dirty="0"/>
                    </a:p>
                  </a:txBody>
                  <a:tcPr marL="80433" marR="80433"/>
                </a:tc>
              </a:tr>
              <a:tr h="797808">
                <a:tc>
                  <a:txBody>
                    <a:bodyPr/>
                    <a:lstStyle/>
                    <a:p>
                      <a:r>
                        <a:rPr lang="ru-RU" dirty="0" smtClean="0"/>
                        <a:t>Нужен для будущей работы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Хочу быть умным и эрудированным</a:t>
                      </a:r>
                      <a:endParaRPr lang="ru-RU" dirty="0"/>
                    </a:p>
                  </a:txBody>
                  <a:tcPr marL="80433" marR="80433"/>
                </a:tc>
              </a:tr>
              <a:tr h="7978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Хочу добиться глубоких знаний</a:t>
                      </a:r>
                      <a:endParaRPr lang="ru-RU" dirty="0"/>
                    </a:p>
                  </a:txBody>
                  <a:tcPr marL="80433" marR="804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Измерение самооценки (методика </a:t>
            </a:r>
            <a:r>
              <a:rPr lang="ru-RU" dirty="0" err="1" smtClean="0"/>
              <a:t>Дембо</a:t>
            </a:r>
            <a:r>
              <a:rPr lang="ru-RU" dirty="0" smtClean="0"/>
              <a:t> – Рубинштейн)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8999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337"/>
                <a:gridCol w="980281"/>
                <a:gridCol w="930010"/>
                <a:gridCol w="1101594"/>
                <a:gridCol w="1386812"/>
                <a:gridCol w="1725965"/>
              </a:tblGrid>
              <a:tr h="74868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Измерение самооценки</a:t>
                      </a:r>
                      <a:endParaRPr lang="ru-RU" dirty="0"/>
                    </a:p>
                  </a:txBody>
                  <a:tcPr marL="80433" marR="8043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дифференциации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dirty="0" smtClean="0"/>
                        <a:t>оценки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 marL="80433" marR="8043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770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</a:t>
                      </a:r>
                      <a:endParaRPr lang="ru-RU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очень</a:t>
                      </a:r>
                    </a:p>
                    <a:p>
                      <a:r>
                        <a:rPr lang="ru-RU" dirty="0" smtClean="0"/>
                        <a:t>высокая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слабая</a:t>
                      </a:r>
                      <a:endParaRPr lang="ru-RU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сильная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Анкета «Определение уровня воспитанности учащихся 5 класса»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5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 уровень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 marL="80433" marR="80433"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любознательность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прилежание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трудолюбие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 к природе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</a:t>
                      </a:r>
                      <a:endParaRPr lang="ru-RU" dirty="0"/>
                    </a:p>
                  </a:txBody>
                  <a:tcPr marL="80433" marR="80433"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я и школа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 к себе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0433" marR="804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Методика «Пословицы»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43346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dirty="0" smtClean="0"/>
              <a:t>   Определение уровня нравственной </a:t>
            </a:r>
            <a:r>
              <a:rPr lang="ru-RU" sz="2400" smtClean="0"/>
              <a:t>воспитанности  и выяснение </a:t>
            </a:r>
            <a:r>
              <a:rPr lang="ru-RU" sz="2400" dirty="0" smtClean="0"/>
              <a:t>особенности ценностных отношений к жизни, к людям, к самим себе</a:t>
            </a:r>
          </a:p>
          <a:p>
            <a:pPr algn="just">
              <a:buNone/>
            </a:pPr>
            <a:r>
              <a:rPr lang="ru-RU" sz="2400" dirty="0" smtClean="0"/>
              <a:t>Духовное отношение к жизни -100 %</a:t>
            </a:r>
          </a:p>
          <a:p>
            <a:pPr algn="just">
              <a:buNone/>
            </a:pPr>
            <a:r>
              <a:rPr lang="ru-RU" sz="2400" dirty="0" err="1" smtClean="0"/>
              <a:t>Незначимость</a:t>
            </a:r>
            <a:r>
              <a:rPr lang="ru-RU" sz="2400" dirty="0" smtClean="0"/>
              <a:t> материального благополучия – 87,5 %</a:t>
            </a:r>
          </a:p>
          <a:p>
            <a:pPr algn="just">
              <a:buNone/>
            </a:pPr>
            <a:r>
              <a:rPr lang="ru-RU" sz="2400" dirty="0" smtClean="0"/>
              <a:t>Материально благополучная жизнь  - 12,5 %</a:t>
            </a:r>
          </a:p>
          <a:p>
            <a:pPr algn="just">
              <a:buNone/>
            </a:pPr>
            <a:r>
              <a:rPr lang="ru-RU" sz="2400" dirty="0" smtClean="0"/>
              <a:t>Стремление к достижениям к жизни – 87,5 %</a:t>
            </a:r>
          </a:p>
          <a:p>
            <a:pPr algn="just">
              <a:buNone/>
            </a:pPr>
            <a:r>
              <a:rPr lang="ru-RU" sz="2400" dirty="0" smtClean="0"/>
              <a:t>Отсутствие стремления к жизни – 12,5 %</a:t>
            </a:r>
          </a:p>
          <a:p>
            <a:pPr algn="just">
              <a:buNone/>
            </a:pPr>
            <a:r>
              <a:rPr lang="ru-RU" sz="2400" dirty="0" smtClean="0"/>
              <a:t>Хорошее отношение к людям – 87, 5 %</a:t>
            </a:r>
          </a:p>
          <a:p>
            <a:pPr algn="just">
              <a:buNone/>
            </a:pPr>
            <a:r>
              <a:rPr lang="ru-RU" sz="2400" dirty="0" smtClean="0"/>
              <a:t>Плохое отношение к людям – 12, 5 %</a:t>
            </a:r>
          </a:p>
          <a:p>
            <a:pPr algn="just">
              <a:buNone/>
            </a:pPr>
            <a:r>
              <a:rPr lang="ru-RU" sz="2400" dirty="0" smtClean="0"/>
              <a:t>Альтруистическое отношение к людям – 50 %</a:t>
            </a:r>
          </a:p>
          <a:p>
            <a:pPr algn="just">
              <a:buNone/>
            </a:pPr>
            <a:r>
              <a:rPr lang="ru-RU" sz="2400" dirty="0" smtClean="0"/>
              <a:t>Паритетное отношение к людям – 50 %</a:t>
            </a:r>
          </a:p>
          <a:p>
            <a:pPr algn="just">
              <a:buNone/>
            </a:pPr>
            <a:r>
              <a:rPr lang="ru-RU" sz="2400" dirty="0" smtClean="0"/>
              <a:t>Значимость дружбы, учения, труда – 100 %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241</TotalTime>
  <Words>379</Words>
  <Application>Microsoft Office PowerPoint</Application>
  <PresentationFormat>Экран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МОУ «Поедугинская ООШ»</vt:lpstr>
      <vt:lpstr>Личностное самоопределение. Развитие Я - концепции</vt:lpstr>
      <vt:lpstr>УПРАЖНЕНИЯ</vt:lpstr>
      <vt:lpstr>Смыслообразование.  Мотивация</vt:lpstr>
      <vt:lpstr>Результаты диагностик</vt:lpstr>
      <vt:lpstr>Изучение отношения к учебным предметам (Г.Н. Казанцева)</vt:lpstr>
      <vt:lpstr>Измерение самооценки (методика Дембо – Рубинштейн)</vt:lpstr>
      <vt:lpstr>Анкета «Определение уровня воспитанности учащихся 5 класса»</vt:lpstr>
      <vt:lpstr>Методика «Пословицы»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«Поедугинская ООШ»</dc:title>
  <dc:creator>Учитель</dc:creator>
  <cp:lastModifiedBy>Admin</cp:lastModifiedBy>
  <cp:revision>40</cp:revision>
  <dcterms:created xsi:type="dcterms:W3CDTF">2016-03-28T04:44:55Z</dcterms:created>
  <dcterms:modified xsi:type="dcterms:W3CDTF">2016-05-30T10:29:51Z</dcterms:modified>
</cp:coreProperties>
</file>