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2" r:id="rId3"/>
    <p:sldId id="273" r:id="rId4"/>
    <p:sldId id="280" r:id="rId5"/>
    <p:sldId id="279" r:id="rId6"/>
    <p:sldId id="274" r:id="rId7"/>
    <p:sldId id="283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000" autoAdjust="0"/>
  </p:normalViewPr>
  <p:slideViewPr>
    <p:cSldViewPr>
      <p:cViewPr varScale="1">
        <p:scale>
          <a:sx n="73" d="100"/>
          <a:sy n="73" d="100"/>
        </p:scale>
        <p:origin x="42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7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pPr rtl="0"/>
              <a:t>04.04.2018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066" y="1643050"/>
            <a:ext cx="9144000" cy="1809744"/>
          </a:xfrm>
        </p:spPr>
        <p:txBody>
          <a:bodyPr rtlCol="0"/>
          <a:lstStyle/>
          <a:p>
            <a:pPr algn="ctr" rtl="0"/>
            <a:r>
              <a:rPr lang="ru-RU" b="1" dirty="0" smtClean="0"/>
              <a:t>«Коммуникативно-</a:t>
            </a:r>
            <a:r>
              <a:rPr lang="ru-RU" b="1" dirty="0" err="1" smtClean="0"/>
              <a:t>деятельностные</a:t>
            </a:r>
            <a:r>
              <a:rPr lang="ru-RU" b="1" dirty="0" smtClean="0"/>
              <a:t>  пробы»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6892" y="5000636"/>
            <a:ext cx="8229600" cy="1143000"/>
          </a:xfrm>
        </p:spPr>
        <p:txBody>
          <a:bodyPr rtlCol="0"/>
          <a:lstStyle/>
          <a:p>
            <a:pPr algn="r" rtl="0"/>
            <a:r>
              <a:rPr lang="ru-RU" dirty="0" err="1" smtClean="0"/>
              <a:t>В.В.Норваткина</a:t>
            </a:r>
            <a:endParaRPr lang="ru-RU" dirty="0" smtClean="0"/>
          </a:p>
          <a:p>
            <a:pPr algn="r" rtl="0"/>
            <a:r>
              <a:rPr lang="ru-RU" dirty="0" err="1" smtClean="0"/>
              <a:t>В.Т.Берсенёва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79834" y="357166"/>
            <a:ext cx="289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«Сосновская ООШ»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/>
          </p:cNvSpPr>
          <p:nvPr/>
        </p:nvSpPr>
        <p:spPr bwMode="auto">
          <a:xfrm>
            <a:off x="2133600" y="1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400" b="1">
              <a:solidFill>
                <a:srgbClr val="33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078287" y="6540500"/>
            <a:ext cx="5862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4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МБОУ «Сосновская ООШ»</a:t>
            </a:r>
            <a:endParaRPr lang="en-US" altLang="ru-RU" sz="1400" b="1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38028" y="1"/>
            <a:ext cx="9316117" cy="6863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/>
              <a:t>10. </a:t>
            </a:r>
            <a:r>
              <a:rPr lang="ru-RU" sz="1600" b="1" dirty="0" err="1"/>
              <a:t>Метапредметные</a:t>
            </a:r>
            <a:r>
              <a:rPr lang="ru-RU" sz="1600" b="1" dirty="0"/>
              <a:t> результаты освоения основной образовательной программы основного общего образования должны отражать:</a:t>
            </a:r>
          </a:p>
          <a:p>
            <a:pPr>
              <a:defRPr/>
            </a:pPr>
            <a:r>
              <a:rPr lang="ru-RU" sz="1200" dirty="0"/>
              <a:t>1)  умение 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познавательной деятельности; </a:t>
            </a:r>
          </a:p>
          <a:p>
            <a:pPr>
              <a:defRPr/>
            </a:pPr>
            <a:r>
              <a:rPr lang="ru-RU" sz="1200" dirty="0"/>
              <a:t>2) умение самостоятельно планировать пути  достижения целей,  в том числе альтернативные,  осознанно выбирать  наиболее эффективные способы решения учебных и познавательных задач;</a:t>
            </a:r>
          </a:p>
          <a:p>
            <a:pPr>
              <a:defRPr/>
            </a:pPr>
            <a:r>
              <a:rPr lang="ru-RU" sz="1200" dirty="0"/>
              <a:t>3) умение соотносить свои действия с планируемыми результатами, осуществлять контроль своей деятельности в процессе достижения результата, определять способы  действий в рамках предложенных условий и требований, корректировать свои действия в соответствии с изменяющейся ситуацией; </a:t>
            </a:r>
          </a:p>
          <a:p>
            <a:pPr>
              <a:defRPr/>
            </a:pPr>
            <a:r>
              <a:rPr lang="ru-RU" sz="1200" dirty="0"/>
              <a:t>4) умение оценивать правильность выполнения учебной задачи,  собственные возможности её решения;</a:t>
            </a:r>
          </a:p>
          <a:p>
            <a:pPr>
              <a:defRPr/>
            </a:pPr>
            <a:r>
              <a:rPr lang="ru-RU" sz="1200" dirty="0"/>
              <a:t>5) владение основами самоконтроля, самооценки, принятия решений и осуществления осознанного выбора в учебной и познавательной деятельности; </a:t>
            </a:r>
          </a:p>
          <a:p>
            <a:pPr>
              <a:defRPr/>
            </a:pPr>
            <a:r>
              <a:rPr lang="ru-RU" sz="1200" dirty="0"/>
              <a:t>6) умение  определять понятия, создавать обобщения, устанавливать аналогии, классифицировать,   самостоятельно выбирать основания и критерии для классификации, устанавливать причинно-следственные связи, строить  логическое рассуждение, умозаключение (индуктивное, дедуктивное  и по аналогии) и делать выводы;</a:t>
            </a:r>
          </a:p>
          <a:p>
            <a:pPr>
              <a:defRPr/>
            </a:pPr>
            <a:r>
              <a:rPr lang="ru-RU" sz="1200" dirty="0"/>
              <a:t>7тво и совместную деятельность с учителем и сверстниками;   работать индивидуально и</a:t>
            </a:r>
            <a:r>
              <a:rPr lang="ru-RU" sz="1200" dirty="0">
                <a:solidFill>
                  <a:schemeClr val="tx1"/>
                </a:solidFill>
              </a:rPr>
              <a:t>) 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8) смысловое чтение;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9) умение организовывать  учебное </a:t>
            </a:r>
            <a:r>
              <a:rPr lang="ru-RU" sz="1200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200" dirty="0" smtClean="0"/>
              <a:t> </a:t>
            </a:r>
            <a:r>
              <a:rPr lang="ru-RU" sz="1200" dirty="0"/>
              <a:t>в группе:</a:t>
            </a:r>
            <a:r>
              <a:rPr lang="ru-RU" sz="1200" b="1" dirty="0"/>
              <a:t> </a:t>
            </a:r>
            <a:r>
              <a:rPr lang="ru-RU" sz="1200" dirty="0"/>
              <a:t>находить общее решение и разрешать конфликты на основе согласования позиций и</a:t>
            </a:r>
            <a:r>
              <a:rPr lang="ru-RU" sz="1600" dirty="0"/>
              <a:t> </a:t>
            </a:r>
            <a:r>
              <a:rPr lang="ru-RU" sz="1200" dirty="0"/>
              <a:t>учёта интересов;  формулировать, аргументировать и отстаивать своё мнение; 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10) 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  владение устной и письменной речью, монологической контекстной речью; </a:t>
            </a:r>
          </a:p>
          <a:p>
            <a:pPr>
              <a:defRPr/>
            </a:pPr>
            <a:r>
              <a:rPr lang="ru-RU" sz="1200" dirty="0"/>
              <a:t>11) формирование и развитие компетентности в области использования информационно-коммуникационных технологий (далее ИКТ– компетенции);</a:t>
            </a:r>
          </a:p>
          <a:p>
            <a:pPr>
              <a:defRPr/>
            </a:pPr>
            <a:r>
              <a:rPr lang="ru-RU" sz="1200" dirty="0"/>
              <a:t>12) 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ориентации.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51910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CB57D-3F70-427D-889F-914753A97C69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333772" y="188640"/>
            <a:ext cx="11521280" cy="6669360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процесс, который моделирует существенные элементы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выбранной профессии, что позволяет оценить себя на предмет соответствия профессии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профессиональная проверка, моделирующая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вида профессиональной деятельности, способствующая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обоснованному выбору профессии. Они дают возможность молодому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определиться, какой вид деятельности ему больше нравится, в каком направлении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 бы работать. Их можно организовать и в школе, чтобы обучающийся мог понять,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характер данной деятельности его способностям и умениям. 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836712"/>
            <a:ext cx="1015312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Ожидаемые результаты апробационной деятельности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700808"/>
            <a:ext cx="11305256" cy="53285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социального опыта решения коммуникативных задач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в коммуникативной деятельности и своих возможностях решения коммуникативных задач;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 использование речевых средств для дискуссии и аргументации своей позиции 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обсуждение проблем, различных точек зрения для выработки общей (групповой) позиции; 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диалогическими и монологическими формами речи;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того, способен ли учащийся решать коммуникативные задачи;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того, в решении какой коммуникативной задачи обучающийся  более успешен;</a:t>
            </a: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того, что одна и та же коммуникативная задача в разных профессиях решается по-разному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1804" y="836712"/>
            <a:ext cx="10585176" cy="518457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 «Коммуникативно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пробы как инструмент формирования готовности к профессиональному самоопределению учащихся основной школы» направлен на решение  коммуникативных задач: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мотивация, оказание услуг, генерация продукта, создание образа.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80" y="214290"/>
            <a:ext cx="9144000" cy="762799"/>
          </a:xfrm>
        </p:spPr>
        <p:txBody>
          <a:bodyPr rtlCol="0"/>
          <a:lstStyle/>
          <a:p>
            <a:pPr algn="ctr" rtl="0"/>
            <a:r>
              <a:rPr lang="ru-RU" b="1" dirty="0" err="1" smtClean="0"/>
              <a:t>Инсайты</a:t>
            </a:r>
            <a:r>
              <a:rPr lang="ru-RU" b="1" dirty="0" smtClean="0"/>
              <a:t> коммуникативных задач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72" y="1571612"/>
            <a:ext cx="11430080" cy="4267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1) </a:t>
            </a:r>
            <a:r>
              <a:rPr lang="ru-RU" sz="2800" b="1" dirty="0" smtClean="0"/>
              <a:t>Генерация продукта </a:t>
            </a:r>
            <a:r>
              <a:rPr lang="ru-RU" sz="2800" dirty="0" smtClean="0"/>
              <a:t>должна включать в себя оригинальные идеи и доведение выбранных идей до реализации.</a:t>
            </a:r>
          </a:p>
          <a:p>
            <a:r>
              <a:rPr lang="ru-RU" sz="2800" dirty="0" smtClean="0"/>
              <a:t>2) </a:t>
            </a:r>
            <a:r>
              <a:rPr lang="ru-RU" sz="2800" b="1" dirty="0" smtClean="0"/>
              <a:t>Диагностика</a:t>
            </a:r>
            <a:r>
              <a:rPr lang="ru-RU" sz="2800" dirty="0" smtClean="0"/>
              <a:t> подразумевает конкретный алгоритм действий, направленный на выявление нарушений в работе.  Обычно проводится сторонним человеком.</a:t>
            </a:r>
          </a:p>
          <a:p>
            <a:r>
              <a:rPr lang="ru-RU" sz="2800" dirty="0" smtClean="0"/>
              <a:t>3) </a:t>
            </a:r>
            <a:r>
              <a:rPr lang="ru-RU" sz="2800" b="1" dirty="0" smtClean="0"/>
              <a:t>Мотивация</a:t>
            </a:r>
            <a:r>
              <a:rPr lang="ru-RU" sz="2800" dirty="0" smtClean="0"/>
              <a:t> – ответ на вопрос: «Что я делаю для достижения результата?».</a:t>
            </a:r>
          </a:p>
          <a:p>
            <a:r>
              <a:rPr lang="ru-RU" sz="2800" dirty="0" smtClean="0"/>
              <a:t>4) </a:t>
            </a:r>
            <a:r>
              <a:rPr lang="ru-RU" sz="2800" b="1" dirty="0" smtClean="0"/>
              <a:t>Оказание услуги </a:t>
            </a:r>
            <a:r>
              <a:rPr lang="ru-RU" sz="2800" dirty="0" smtClean="0"/>
              <a:t>– ответ на вопрос: «Как я это делаю?»</a:t>
            </a:r>
          </a:p>
          <a:p>
            <a:r>
              <a:rPr lang="ru-RU" sz="2800" dirty="0" smtClean="0"/>
              <a:t>5)При </a:t>
            </a:r>
            <a:r>
              <a:rPr lang="ru-RU" sz="2800" b="1" dirty="0" smtClean="0"/>
              <a:t>создании образа </a:t>
            </a:r>
            <a:r>
              <a:rPr lang="ru-RU" sz="2800" dirty="0" smtClean="0"/>
              <a:t>не должно быть этапа принятия решения     (могут быть ассоциации, впечатления ит.п.)</a:t>
            </a: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360" y="548680"/>
            <a:ext cx="9142999" cy="4023320"/>
          </a:xfrm>
        </p:spPr>
        <p:txBody>
          <a:bodyPr/>
          <a:lstStyle/>
          <a:p>
            <a:pPr algn="ctr"/>
            <a:r>
              <a:rPr lang="ru-RU" sz="9600" dirty="0" smtClean="0"/>
              <a:t>Практическая часть 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113</TotalTime>
  <Words>329</Words>
  <Application>Microsoft Office PowerPoint</Application>
  <PresentationFormat>Произвольный</PresentationFormat>
  <Paragraphs>41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Тона земли 16х9</vt:lpstr>
      <vt:lpstr>«Коммуникативно-деятельностные  пробы»</vt:lpstr>
      <vt:lpstr>Презентация PowerPoint</vt:lpstr>
      <vt:lpstr>Презентация PowerPoint</vt:lpstr>
      <vt:lpstr>Ожидаемые результаты апробационной деятельности </vt:lpstr>
      <vt:lpstr>Презентация PowerPoint</vt:lpstr>
      <vt:lpstr>Инсайты коммуникативных задач </vt:lpstr>
      <vt:lpstr>Практическая часть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«Коммуникативно-деятельностные  пробы»</dc:title>
  <dc:creator>Пользователь Windows</dc:creator>
  <cp:lastModifiedBy>Пользователь Windows</cp:lastModifiedBy>
  <cp:revision>12</cp:revision>
  <dcterms:created xsi:type="dcterms:W3CDTF">2018-04-03T04:15:08Z</dcterms:created>
  <dcterms:modified xsi:type="dcterms:W3CDTF">2018-04-04T10:45:39Z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