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613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520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396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660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521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342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871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980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048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70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902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E8C36D0-86DB-4C87-BE0C-1FF241E32DB5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21B960C-2786-407C-A6C4-DFE99FFBCF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h5-krkam.edusite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89776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«Формирование способности к сотрудничеству и коммуникации обучающихся 5-х – 6-х классов»</a:t>
            </a:r>
            <a:b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077072"/>
            <a:ext cx="4464496" cy="960512"/>
          </a:xfrm>
        </p:spPr>
        <p:txBody>
          <a:bodyPr/>
          <a:lstStyle/>
          <a:p>
            <a:r>
              <a:rPr lang="ru-RU" sz="2000" dirty="0" smtClean="0">
                <a:solidFill>
                  <a:srgbClr val="002060"/>
                </a:solidFill>
              </a:rPr>
              <a:t>МАОУ «Средняя общеобразовательная школа № 5» г. Краснокамск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2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Наши координаты:</a:t>
            </a:r>
          </a:p>
          <a:p>
            <a:pPr marL="0" indent="0" algn="ctr">
              <a:buNone/>
            </a:pPr>
            <a:r>
              <a:rPr lang="ru-RU" dirty="0" smtClean="0"/>
              <a:t>Г. Краснокамск, ул. Энтузиастов, 15</a:t>
            </a:r>
          </a:p>
          <a:p>
            <a:pPr marL="0" indent="0" algn="ctr">
              <a:buNone/>
            </a:pPr>
            <a:r>
              <a:rPr lang="ru-RU" dirty="0" smtClean="0"/>
              <a:t>Сайт школы -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sh5-krkam.edusite.ru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МАОУ «СОШ № 5»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992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Апробационный</a:t>
            </a:r>
            <a:r>
              <a:rPr lang="ru-RU" b="1" dirty="0"/>
              <a:t> период  </a:t>
            </a:r>
            <a:r>
              <a:rPr lang="ru-RU" dirty="0" smtClean="0"/>
              <a:t>- два </a:t>
            </a:r>
            <a:r>
              <a:rPr lang="ru-RU" dirty="0"/>
              <a:t>учебных года – 2012-2013 и 2013-2014. </a:t>
            </a:r>
            <a:endParaRPr lang="ru-RU" dirty="0" smtClean="0"/>
          </a:p>
          <a:p>
            <a:r>
              <a:rPr lang="ru-RU" b="1" dirty="0" smtClean="0"/>
              <a:t>Участники апробации: </a:t>
            </a:r>
            <a:r>
              <a:rPr lang="ru-RU" dirty="0" smtClean="0"/>
              <a:t>члены </a:t>
            </a:r>
            <a:r>
              <a:rPr lang="ru-RU" dirty="0"/>
              <a:t>административной команды – заместители директора по методической, учебной и воспитательной работе, 2 учителя русского языка и литературы, 1 математики, 2 английского языка, 1 биологии, 1 технологии, 1 физики, 3 классных руководителя. </a:t>
            </a:r>
          </a:p>
        </p:txBody>
      </p:sp>
    </p:spTree>
    <p:extLst>
      <p:ext uri="{BB962C8B-B14F-4D97-AF65-F5344CB8AC3E}">
        <p14:creationId xmlns:p14="http://schemas.microsoft.com/office/powerpoint/2010/main" xmlns="" val="328313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Цель</a:t>
            </a:r>
            <a:r>
              <a:rPr lang="ru-RU" dirty="0"/>
              <a:t> </a:t>
            </a:r>
            <a:r>
              <a:rPr lang="ru-RU" dirty="0" err="1"/>
              <a:t>апробационной</a:t>
            </a:r>
            <a:r>
              <a:rPr lang="ru-RU" dirty="0"/>
              <a:t> деятельности: практическое освоение обучающимися умений, составляющих основу коммуникативной компетенции.</a:t>
            </a:r>
          </a:p>
          <a:p>
            <a:pPr marL="0" indent="0">
              <a:buNone/>
            </a:pPr>
            <a:r>
              <a:rPr lang="ru-RU" b="1" dirty="0"/>
              <a:t>Задачи:</a:t>
            </a:r>
            <a:endParaRPr lang="ru-RU" dirty="0"/>
          </a:p>
          <a:p>
            <a:pPr lvl="0" algn="just"/>
            <a:r>
              <a:rPr lang="ru-RU" dirty="0"/>
              <a:t>учить обучающихся работать в группах разного состава – устанавливать рабочие отношения, эффективно сотрудничать и способствовать продуктивной кооперации; интегрироваться в группу сверстников и строить продуктивное взаимодействие со сверстниками и взрослыми;</a:t>
            </a:r>
          </a:p>
          <a:p>
            <a:pPr lvl="0" algn="just"/>
            <a:r>
              <a:rPr lang="ru-RU" dirty="0"/>
              <a:t>формировать у обучающихся умение вести диалог на основе равноправных отношений и взаимного уважения и принятия; умение конструктивно разрешать конфликты;</a:t>
            </a:r>
          </a:p>
          <a:p>
            <a:pPr lvl="0" algn="just"/>
            <a:r>
              <a:rPr lang="ru-RU" dirty="0"/>
              <a:t>учить обучающихся брать на себя инициативу в организации совместного действия (деловое лидерство).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613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8267" y="404664"/>
            <a:ext cx="8229600" cy="56207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Предметы апробации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124744"/>
            <a:ext cx="7416824" cy="410445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3300" dirty="0"/>
              <a:t>к</a:t>
            </a:r>
            <a:r>
              <a:rPr lang="ru-RU" sz="3300" dirty="0" smtClean="0"/>
              <a:t>раткосрочные образовательные </a:t>
            </a:r>
            <a:r>
              <a:rPr lang="ru-RU" sz="3300" b="1" i="1" dirty="0" smtClean="0"/>
              <a:t>модули</a:t>
            </a:r>
            <a:r>
              <a:rPr lang="en-US" sz="3300" dirty="0"/>
              <a:t>;</a:t>
            </a:r>
            <a:r>
              <a:rPr lang="ru-RU" sz="3300" dirty="0" smtClean="0"/>
              <a:t> </a:t>
            </a:r>
          </a:p>
          <a:p>
            <a:pPr lvl="0"/>
            <a:r>
              <a:rPr lang="ru-RU" sz="3300" b="1" i="1" dirty="0" smtClean="0"/>
              <a:t>программы</a:t>
            </a:r>
            <a:r>
              <a:rPr lang="ru-RU" sz="3300" dirty="0" smtClean="0"/>
              <a:t> </a:t>
            </a:r>
            <a:r>
              <a:rPr lang="ru-RU" sz="3300" dirty="0"/>
              <a:t>внеурочной деятельности, обеспечивающие формирование у обучающихся коммуникативных универсальных учебных  действий и социального опыта;</a:t>
            </a:r>
          </a:p>
          <a:p>
            <a:pPr lvl="0"/>
            <a:r>
              <a:rPr lang="ru-RU" sz="3300" b="1" i="1" dirty="0"/>
              <a:t>образовательные технологии</a:t>
            </a:r>
            <a:r>
              <a:rPr lang="ru-RU" sz="3300" dirty="0"/>
              <a:t>, способствующие формированию коммуникативной компетентности обучающихся;</a:t>
            </a:r>
          </a:p>
          <a:p>
            <a:pPr lvl="0"/>
            <a:r>
              <a:rPr lang="ru-RU" sz="3300" b="1" i="1" dirty="0"/>
              <a:t>учебные ситуации</a:t>
            </a:r>
            <a:r>
              <a:rPr lang="ru-RU" sz="3300" dirty="0"/>
              <a:t>, в которых будут формироваться коммуникативные умения;</a:t>
            </a:r>
          </a:p>
          <a:p>
            <a:pPr lvl="0"/>
            <a:r>
              <a:rPr lang="ru-RU" sz="3300" b="1" i="1" dirty="0"/>
              <a:t>процедуры оценивания </a:t>
            </a:r>
            <a:r>
              <a:rPr lang="ru-RU" sz="3300" dirty="0" err="1"/>
              <a:t>сформированности</a:t>
            </a:r>
            <a:r>
              <a:rPr lang="ru-RU" sz="3300" dirty="0"/>
              <a:t> коммуникативных умений и полученного социального опыта;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56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232" y="783704"/>
            <a:ext cx="8229600" cy="4525963"/>
          </a:xfrm>
        </p:spPr>
        <p:txBody>
          <a:bodyPr/>
          <a:lstStyle/>
          <a:p>
            <a:pPr lvl="0" algn="just"/>
            <a:r>
              <a:rPr lang="ru-RU" sz="2000" dirty="0"/>
              <a:t>разработано </a:t>
            </a:r>
            <a:r>
              <a:rPr lang="ru-RU" sz="2000" b="1" dirty="0"/>
              <a:t>положение</a:t>
            </a:r>
            <a:r>
              <a:rPr lang="ru-RU" sz="2000" dirty="0"/>
              <a:t> об образовательном модуле; </a:t>
            </a:r>
          </a:p>
          <a:p>
            <a:pPr lvl="0" algn="just"/>
            <a:r>
              <a:rPr lang="ru-RU" sz="2000" dirty="0"/>
              <a:t>составлены </a:t>
            </a:r>
            <a:r>
              <a:rPr lang="ru-RU" sz="2000" dirty="0" smtClean="0"/>
              <a:t>и апробированы 6 </a:t>
            </a:r>
            <a:r>
              <a:rPr lang="ru-RU" sz="2000" b="1" dirty="0"/>
              <a:t>программ</a:t>
            </a:r>
            <a:r>
              <a:rPr lang="ru-RU" sz="2000" dirty="0"/>
              <a:t> образовательных </a:t>
            </a:r>
            <a:r>
              <a:rPr lang="ru-RU" sz="2000" dirty="0" smtClean="0"/>
              <a:t>модулей</a:t>
            </a:r>
            <a:r>
              <a:rPr lang="en-US" sz="2000" dirty="0" smtClean="0"/>
              <a:t>;</a:t>
            </a:r>
            <a:endParaRPr lang="ru-RU" sz="2000" dirty="0"/>
          </a:p>
          <a:p>
            <a:pPr lvl="0" algn="just"/>
            <a:r>
              <a:rPr lang="ru-RU" sz="2000" dirty="0"/>
              <a:t>разработаны, подобраны и оформлены </a:t>
            </a:r>
            <a:r>
              <a:rPr lang="ru-RU" sz="2000" b="1" dirty="0" smtClean="0"/>
              <a:t>методические </a:t>
            </a:r>
            <a:r>
              <a:rPr lang="ru-RU" sz="2000" b="1" dirty="0"/>
              <a:t>рекомендации:</a:t>
            </a:r>
            <a:r>
              <a:rPr lang="ru-RU" sz="2000" dirty="0"/>
              <a:t> как научить задавать вопросы, как вести дискуссию, как организовать работу в парах и группах, памятка для учителей-экспериментаторов, упражнения на развитие коммуникации, на умение задавать вопросы, </a:t>
            </a:r>
            <a:r>
              <a:rPr lang="ru-RU" sz="2000" dirty="0" smtClean="0"/>
              <a:t>конспекты уроков.</a:t>
            </a:r>
            <a:endParaRPr lang="ru-RU" sz="2000" dirty="0"/>
          </a:p>
          <a:p>
            <a:pPr lvl="0" algn="just"/>
            <a:r>
              <a:rPr lang="ru-RU" sz="2000" dirty="0"/>
              <a:t>разработаны и апробированы </a:t>
            </a:r>
            <a:r>
              <a:rPr lang="ru-RU" sz="2000" b="1" dirty="0"/>
              <a:t>диагностические материалы: </a:t>
            </a:r>
            <a:r>
              <a:rPr lang="ru-RU" sz="2000" dirty="0"/>
              <a:t>оценочные листы, помогающие оценить  уровень </a:t>
            </a:r>
            <a:r>
              <a:rPr lang="ru-RU" sz="2000" dirty="0" err="1"/>
              <a:t>сформированности</a:t>
            </a:r>
            <a:r>
              <a:rPr lang="ru-RU" sz="2000" dirty="0"/>
              <a:t> того или иного оцениваемого умения, диагностика на умение и частоту задаваемых вопросов, критерии отслеживания развития коммуникативных способностей учащихся, лист оценки предъявляемых обучающимся умений  и компетентностей при защите образовательного продукта, лист самооценки умения работать в группе,  лист самооценки публичного выступления.                            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-47293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 административной команды и  педагогов-предметников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644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 классных руководителей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3528392"/>
          </a:xfrm>
        </p:spPr>
        <p:txBody>
          <a:bodyPr/>
          <a:lstStyle/>
          <a:p>
            <a:pPr algn="just"/>
            <a:r>
              <a:rPr lang="ru-RU" sz="2200" dirty="0"/>
              <a:t>Классные руководители </a:t>
            </a:r>
            <a:r>
              <a:rPr lang="ru-RU" sz="2200" b="1" dirty="0"/>
              <a:t>через систему внеурочных мероприятий </a:t>
            </a:r>
            <a:r>
              <a:rPr lang="ru-RU" sz="2200" dirty="0"/>
              <a:t>формировали  у обучающихся умения общаться, взаимодействовать с окружающими, устанавливать конструктивное общение, работали над созданием в классном коллективе комфортной, доброжелательной атмосферы, способствующей всестороннему развитию личности обучающихся, раскрытию и реализации их способностей, формированию у них активной жизненной позиции и  обеспечивающей социализацию личности </a:t>
            </a:r>
            <a:r>
              <a:rPr lang="ru-RU" sz="2200" dirty="0" smtClean="0"/>
              <a:t>ребенка.</a:t>
            </a:r>
          </a:p>
          <a:p>
            <a:pPr marL="0" indent="0" algn="just">
              <a:buNone/>
            </a:pPr>
            <a:r>
              <a:rPr lang="ru-RU" sz="2400" i="1" dirty="0" smtClean="0">
                <a:effectLst/>
              </a:rPr>
              <a:t>             </a:t>
            </a:r>
            <a:r>
              <a:rPr lang="ru-RU" sz="2400" b="1" i="1" dirty="0" smtClean="0">
                <a:effectLst/>
              </a:rPr>
              <a:t>Проект</a:t>
            </a:r>
            <a:r>
              <a:rPr lang="ru-RU" sz="2400" dirty="0" smtClean="0">
                <a:effectLst/>
              </a:rPr>
              <a:t> "Учимся общению и взаимодействию" </a:t>
            </a:r>
            <a:r>
              <a:rPr lang="en-US" sz="2400" dirty="0" smtClean="0">
                <a:effectLst/>
              </a:rPr>
              <a:t>;</a:t>
            </a:r>
            <a:endParaRPr lang="ru-RU" sz="2400" dirty="0" smtClean="0">
              <a:effectLst/>
            </a:endParaRPr>
          </a:p>
          <a:p>
            <a:pPr marL="0" indent="0" algn="just">
              <a:buNone/>
            </a:pPr>
            <a:r>
              <a:rPr lang="ru-RU" sz="2400" b="1" i="1" dirty="0" smtClean="0">
                <a:effectLst/>
              </a:rPr>
              <a:t>             Программа</a:t>
            </a:r>
            <a:r>
              <a:rPr lang="ru-RU" sz="2400" dirty="0" smtClean="0">
                <a:effectLst/>
              </a:rPr>
              <a:t> внеурочной деятельности с классным     коллективом "Вместе дружная семья».</a:t>
            </a:r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84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Система внеурочной деятельности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algn="just"/>
            <a:r>
              <a:rPr lang="ru-RU" sz="2400" dirty="0"/>
              <a:t>приоритет во внеурочной деятельности - </a:t>
            </a:r>
            <a:r>
              <a:rPr lang="ru-RU" sz="2400" b="1" i="1" dirty="0"/>
              <a:t>проблемно-ценностное общение</a:t>
            </a:r>
            <a:r>
              <a:rPr lang="ru-RU" sz="2400" dirty="0"/>
              <a:t>, одной из частных задач которого является формирование коммуникативной культуры, </a:t>
            </a:r>
            <a:r>
              <a:rPr lang="ru-RU" sz="2400" b="1" i="1" dirty="0"/>
              <a:t>игровые  и  познавательные формы деятельности</a:t>
            </a:r>
            <a:r>
              <a:rPr lang="ru-RU" sz="2400" dirty="0"/>
              <a:t>: этические беседы, дебаты, тематические диспуты, дискуссии, проектно-ролевые игры </a:t>
            </a:r>
            <a:endParaRPr lang="ru-RU" sz="2400" dirty="0" smtClean="0"/>
          </a:p>
          <a:p>
            <a:pPr algn="just"/>
            <a:r>
              <a:rPr lang="ru-RU" sz="2400" b="1" i="1" dirty="0"/>
              <a:t>кружки</a:t>
            </a:r>
            <a:r>
              <a:rPr lang="ru-RU" sz="2400" dirty="0"/>
              <a:t> («В гостях у сказки», «</a:t>
            </a:r>
            <a:r>
              <a:rPr lang="ru-RU" sz="2400" dirty="0" err="1"/>
              <a:t>Лего</a:t>
            </a:r>
            <a:r>
              <a:rPr lang="ru-RU" sz="2400" dirty="0"/>
              <a:t>-конструктор», «Пульс»), </a:t>
            </a:r>
            <a:r>
              <a:rPr lang="ru-RU" sz="2400" b="1" i="1" dirty="0"/>
              <a:t>клубы</a:t>
            </a:r>
            <a:r>
              <a:rPr lang="ru-RU" sz="2400" dirty="0"/>
              <a:t> (интеллектуальный клуб «Эврика», спортивный клуб «Атлет»),  одной из главных целей которых является формирование коммуникативной компетентности и социального опыта обучающихся. </a:t>
            </a:r>
            <a:endParaRPr lang="ru-RU" sz="2400" dirty="0" smtClean="0"/>
          </a:p>
          <a:p>
            <a:pPr algn="just"/>
            <a:r>
              <a:rPr lang="ru-RU" sz="2400" b="1" i="1" dirty="0"/>
              <a:t>с</a:t>
            </a:r>
            <a:r>
              <a:rPr lang="ru-RU" sz="2400" b="1" i="1" dirty="0" smtClean="0"/>
              <a:t>оциальные акции </a:t>
            </a:r>
            <a:r>
              <a:rPr lang="ru-RU" sz="2400" dirty="0" smtClean="0"/>
              <a:t>с проведением соц. опросов, выходом в дом престарелых, турниры, игровые программы и т.п.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3737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Положительный итог апробации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360039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     наблюдается </a:t>
            </a:r>
            <a:r>
              <a:rPr lang="ru-RU" dirty="0"/>
              <a:t>положительная динамика </a:t>
            </a:r>
            <a:r>
              <a:rPr lang="ru-RU" dirty="0" err="1"/>
              <a:t>сформированности</a:t>
            </a:r>
            <a:r>
              <a:rPr lang="ru-RU" dirty="0"/>
              <a:t> у обучающихся  коммуникативных универсальных учебных  действий и повышение профессиональной компетентности педагогов, принявших участие в реализации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61694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Подготовка к введению ФГОС ООО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367" y="836712"/>
            <a:ext cx="8568952" cy="4525963"/>
          </a:xfrm>
        </p:spPr>
        <p:txBody>
          <a:bodyPr/>
          <a:lstStyle/>
          <a:p>
            <a:r>
              <a:rPr lang="ru-RU" sz="2400" dirty="0"/>
              <a:t>Работа над программой апробации закончена, но подготовка к введению ФГОС ООО в образовательном учреждении продолжается. </a:t>
            </a:r>
            <a:endParaRPr lang="ru-RU" sz="2400" dirty="0" smtClean="0"/>
          </a:p>
          <a:p>
            <a:r>
              <a:rPr lang="ru-RU" sz="2400" dirty="0"/>
              <a:t>с</a:t>
            </a:r>
            <a:r>
              <a:rPr lang="ru-RU" sz="2400" dirty="0" smtClean="0"/>
              <a:t>оставлен </a:t>
            </a:r>
            <a:r>
              <a:rPr lang="ru-RU" sz="2400" dirty="0"/>
              <a:t>план подготовки, который успешно реализуется, </a:t>
            </a:r>
            <a:endParaRPr lang="ru-RU" sz="2400" dirty="0" smtClean="0"/>
          </a:p>
          <a:p>
            <a:r>
              <a:rPr lang="ru-RU" sz="2400" dirty="0" smtClean="0"/>
              <a:t>осуществляется </a:t>
            </a:r>
            <a:r>
              <a:rPr lang="ru-RU" sz="2400" dirty="0"/>
              <a:t>курсовая подготовка, </a:t>
            </a:r>
            <a:endParaRPr lang="ru-RU" sz="2400" dirty="0" smtClean="0"/>
          </a:p>
          <a:p>
            <a:r>
              <a:rPr lang="ru-RU" sz="2400" dirty="0" smtClean="0"/>
              <a:t>педагоги </a:t>
            </a:r>
            <a:r>
              <a:rPr lang="ru-RU" sz="2400" dirty="0"/>
              <a:t>посещают семинары и конференции различного уровня, </a:t>
            </a:r>
            <a:endParaRPr lang="ru-RU" sz="2400" dirty="0" smtClean="0"/>
          </a:p>
          <a:p>
            <a:r>
              <a:rPr lang="ru-RU" sz="2400" dirty="0" smtClean="0"/>
              <a:t>написана основная образовательная программа, </a:t>
            </a:r>
            <a:r>
              <a:rPr lang="ru-RU" sz="2400" dirty="0"/>
              <a:t>идёт работа над программами по предмету, </a:t>
            </a:r>
            <a:endParaRPr lang="ru-RU" sz="2400" dirty="0" smtClean="0"/>
          </a:p>
          <a:p>
            <a:r>
              <a:rPr lang="ru-RU" sz="2400" dirty="0" smtClean="0"/>
              <a:t>на </a:t>
            </a:r>
            <a:r>
              <a:rPr lang="ru-RU" sz="2400" dirty="0"/>
              <a:t>сайте школы созданы и функционируют страницы, посвящённые деятельности площадки и подготовке к введению ФГОС.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47615028"/>
      </p:ext>
    </p:extLst>
  </p:cSld>
  <p:clrMapOvr>
    <a:masterClrMapping/>
  </p:clrMapOvr>
</p:sld>
</file>

<file path=ppt/theme/theme1.xml><?xml version="1.0" encoding="utf-8"?>
<a:theme xmlns:a="http://schemas.openxmlformats.org/drawingml/2006/main" name="MSC_MS_RU_RU_Ed_4_Accessories_2007v_Russi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Школа</Template>
  <TotalTime>67</TotalTime>
  <Words>622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MSC_MS_RU_RU_Ed_4_Accessories_2007v_Russia</vt:lpstr>
      <vt:lpstr>Тема «Формирование способности к сотрудничеству и коммуникации обучающихся 5-х – 6-х классов» </vt:lpstr>
      <vt:lpstr>Слайд 2</vt:lpstr>
      <vt:lpstr>Слайд 3</vt:lpstr>
      <vt:lpstr>Предметы апробации</vt:lpstr>
      <vt:lpstr>Слайд 5</vt:lpstr>
      <vt:lpstr>Работа классных руководителей</vt:lpstr>
      <vt:lpstr>Система внеурочной деятельности</vt:lpstr>
      <vt:lpstr>Положительный итог апробации</vt:lpstr>
      <vt:lpstr>Подготовка к введению ФГОС ООО</vt:lpstr>
      <vt:lpstr>Спасибо за внимание!</vt:lpstr>
    </vt:vector>
  </TitlesOfParts>
  <Company>МАОУ СОШ 5 г. Краснокамска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«Формирование способности к сотрудничеству и коммуникации обучающихся 5-х – 6-х классов»</dc:title>
  <dc:creator>Нина Владимировна Зайцева</dc:creator>
  <cp:lastModifiedBy>user</cp:lastModifiedBy>
  <cp:revision>8</cp:revision>
  <dcterms:created xsi:type="dcterms:W3CDTF">2014-11-26T05:53:10Z</dcterms:created>
  <dcterms:modified xsi:type="dcterms:W3CDTF">2014-11-28T09:38:18Z</dcterms:modified>
</cp:coreProperties>
</file>