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6"/>
  </p:notesMasterIdLst>
  <p:sldIdLst>
    <p:sldId id="256" r:id="rId2"/>
    <p:sldId id="259" r:id="rId3"/>
    <p:sldId id="258" r:id="rId4"/>
    <p:sldId id="257" r:id="rId5"/>
    <p:sldId id="260" r:id="rId6"/>
    <p:sldId id="276" r:id="rId7"/>
    <p:sldId id="280" r:id="rId8"/>
    <p:sldId id="279" r:id="rId9"/>
    <p:sldId id="281" r:id="rId10"/>
    <p:sldId id="277" r:id="rId11"/>
    <p:sldId id="283" r:id="rId12"/>
    <p:sldId id="282" r:id="rId13"/>
    <p:sldId id="284" r:id="rId14"/>
    <p:sldId id="27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400" autoAdjust="0"/>
  </p:normalViewPr>
  <p:slideViewPr>
    <p:cSldViewPr>
      <p:cViewPr>
        <p:scale>
          <a:sx n="100" d="100"/>
          <a:sy n="100" d="100"/>
        </p:scale>
        <p:origin x="-29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49A73-DD03-4669-9E74-0442986892AA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12152-4AAC-47B7-8EE6-7D4A0BF45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437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12152-4AAC-47B7-8EE6-7D4A0BF45E7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121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85251E8-52F8-4F09-961F-2DF3AAAED279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A942DD5-E474-4924-A5E5-C1CE8476E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51E8-52F8-4F09-961F-2DF3AAAED279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2DD5-E474-4924-A5E5-C1CE8476E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51E8-52F8-4F09-961F-2DF3AAAED279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2DD5-E474-4924-A5E5-C1CE8476E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5251E8-52F8-4F09-961F-2DF3AAAED279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942DD5-E474-4924-A5E5-C1CE8476EB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85251E8-52F8-4F09-961F-2DF3AAAED279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A942DD5-E474-4924-A5E5-C1CE8476E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51E8-52F8-4F09-961F-2DF3AAAED279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2DD5-E474-4924-A5E5-C1CE8476EB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51E8-52F8-4F09-961F-2DF3AAAED279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2DD5-E474-4924-A5E5-C1CE8476EB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5251E8-52F8-4F09-961F-2DF3AAAED279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942DD5-E474-4924-A5E5-C1CE8476EB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51E8-52F8-4F09-961F-2DF3AAAED279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2DD5-E474-4924-A5E5-C1CE8476E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5251E8-52F8-4F09-961F-2DF3AAAED279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942DD5-E474-4924-A5E5-C1CE8476EB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5251E8-52F8-4F09-961F-2DF3AAAED279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942DD5-E474-4924-A5E5-C1CE8476EB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85251E8-52F8-4F09-961F-2DF3AAAED279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A942DD5-E474-4924-A5E5-C1CE8476E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188640"/>
            <a:ext cx="6912768" cy="424847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Проектирование модуля программы по русскому языку (</a:t>
            </a:r>
            <a:r>
              <a:rPr lang="ru-RU" sz="4000" dirty="0" err="1" smtClean="0"/>
              <a:t>аудирование</a:t>
            </a:r>
            <a:r>
              <a:rPr lang="ru-RU" sz="4000" dirty="0" smtClean="0"/>
              <a:t>) </a:t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5085184"/>
            <a:ext cx="5254352" cy="13716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Пермь </a:t>
            </a:r>
          </a:p>
          <a:p>
            <a:r>
              <a:rPr lang="ru-RU" sz="2800" dirty="0" smtClean="0"/>
              <a:t>   2015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-243408"/>
            <a:ext cx="9289032" cy="114300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	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64653750"/>
              </p:ext>
            </p:extLst>
          </p:nvPr>
        </p:nvGraphicFramePr>
        <p:xfrm>
          <a:off x="-72008" y="1"/>
          <a:ext cx="9216008" cy="6774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871"/>
                <a:gridCol w="3460081"/>
                <a:gridCol w="4096805"/>
                <a:gridCol w="979251"/>
              </a:tblGrid>
              <a:tr h="1209543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Тема занятия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Результаты обучения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</a:t>
                      </a:r>
                    </a:p>
                    <a:p>
                      <a:r>
                        <a:rPr lang="ru-RU" dirty="0" smtClean="0"/>
                        <a:t>часов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975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Назывной план (план из тезисов номинативного строя)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Знают особенности языковых средств назывного плана (существительные, прилагательные, другие части речи в роли существительного); заменяют тезисные и вопросные планы назывным 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1767793">
                <a:tc gridSpan="4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2400" dirty="0" smtClean="0"/>
                        <a:t>Продолжаем работу над памяткой </a:t>
                      </a:r>
                    </a:p>
                    <a:p>
                      <a:pPr algn="ctr"/>
                      <a:r>
                        <a:rPr lang="ru-RU" sz="2400" dirty="0" smtClean="0"/>
                        <a:t>«Как составить план текста»</a:t>
                      </a:r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77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315416"/>
            <a:ext cx="7467600" cy="1143000"/>
          </a:xfrm>
        </p:spPr>
        <p:txBody>
          <a:bodyPr/>
          <a:lstStyle/>
          <a:p>
            <a:r>
              <a:rPr lang="ru-RU" dirty="0" smtClean="0"/>
              <a:t>Как составить план текста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8352928" cy="4873752"/>
          </a:xfrm>
        </p:spPr>
        <p:txBody>
          <a:bodyPr/>
          <a:lstStyle/>
          <a:p>
            <a:r>
              <a:rPr lang="ru-RU" dirty="0" smtClean="0"/>
              <a:t>1. Внимательно прослушайте текст. Подумайте, о чём говорится в этом тексте.</a:t>
            </a:r>
          </a:p>
          <a:p>
            <a:r>
              <a:rPr lang="ru-RU" dirty="0" smtClean="0"/>
              <a:t>2. Определите тему и основную мысль текста.</a:t>
            </a:r>
          </a:p>
          <a:p>
            <a:r>
              <a:rPr lang="ru-RU" dirty="0" smtClean="0"/>
              <a:t>3. Выделите смысловые части (</a:t>
            </a:r>
            <a:r>
              <a:rPr lang="ru-RU" dirty="0" err="1" smtClean="0"/>
              <a:t>микротемы</a:t>
            </a:r>
            <a:r>
              <a:rPr lang="ru-RU" dirty="0" smtClean="0"/>
              <a:t>). Как правило, одна смысловая часть отделена от другой при помощи абзаца. Сколько абзацев – столько смысловых частей (</a:t>
            </a:r>
            <a:r>
              <a:rPr lang="ru-RU" dirty="0" err="1" smtClean="0"/>
              <a:t>микротем</a:t>
            </a:r>
            <a:r>
              <a:rPr lang="ru-RU" dirty="0" smtClean="0"/>
              <a:t>).</a:t>
            </a:r>
          </a:p>
          <a:p>
            <a:r>
              <a:rPr lang="ru-RU" dirty="0" smtClean="0"/>
              <a:t>4. Озаглавьте каждую смысловую часть (</a:t>
            </a:r>
            <a:r>
              <a:rPr lang="ru-RU" dirty="0" err="1" smtClean="0"/>
              <a:t>микротему</a:t>
            </a:r>
            <a:r>
              <a:rPr lang="ru-RU" dirty="0" smtClean="0"/>
              <a:t>). Заголовок должен быть сформулирован в виде назывных предложений.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694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-243408"/>
            <a:ext cx="9289032" cy="114300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	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77318080"/>
              </p:ext>
            </p:extLst>
          </p:nvPr>
        </p:nvGraphicFramePr>
        <p:xfrm>
          <a:off x="0" y="0"/>
          <a:ext cx="9216008" cy="5517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871"/>
                <a:gridCol w="3460081"/>
                <a:gridCol w="4096805"/>
                <a:gridCol w="979251"/>
              </a:tblGrid>
              <a:tr h="1044329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Тема занятия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Результаты обучения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</a:t>
                      </a:r>
                    </a:p>
                    <a:p>
                      <a:r>
                        <a:rPr lang="ru-RU" dirty="0" smtClean="0"/>
                        <a:t>часов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1644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План как отражение построения текста (последовательность изложения содержания </a:t>
                      </a:r>
                      <a:r>
                        <a:rPr lang="ru-RU" dirty="0" err="1" smtClean="0"/>
                        <a:t>аудиотекста</a:t>
                      </a:r>
                      <a:r>
                        <a:rPr lang="ru-RU" dirty="0" smtClean="0"/>
                        <a:t>)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Соотносят текст с планом, исправляют нарушения в последовательности частей плана, восстанавливают план, внося недостающие пункты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2164444">
                <a:tc gridSpan="4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2400" dirty="0" smtClean="0"/>
                        <a:t>Завершаем работу над составлением памятки </a:t>
                      </a:r>
                    </a:p>
                    <a:p>
                      <a:pPr algn="ctr"/>
                      <a:r>
                        <a:rPr lang="ru-RU" sz="2400" dirty="0" smtClean="0"/>
                        <a:t>«Как составить план текста»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86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315416"/>
            <a:ext cx="7467600" cy="1143000"/>
          </a:xfrm>
        </p:spPr>
        <p:txBody>
          <a:bodyPr/>
          <a:lstStyle/>
          <a:p>
            <a:r>
              <a:rPr lang="ru-RU" dirty="0" smtClean="0"/>
              <a:t>Как составить план текста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8352928" cy="48737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 Внимательно прослушайте текст. Подумайте, о чём говорится в этом тексте.</a:t>
            </a:r>
          </a:p>
          <a:p>
            <a:r>
              <a:rPr lang="ru-RU" dirty="0" smtClean="0"/>
              <a:t>2. Определите тему и основную мысль текста.</a:t>
            </a:r>
          </a:p>
          <a:p>
            <a:r>
              <a:rPr lang="ru-RU" dirty="0" smtClean="0"/>
              <a:t>3. Выделите смысловые части (</a:t>
            </a:r>
            <a:r>
              <a:rPr lang="ru-RU" dirty="0" err="1" smtClean="0"/>
              <a:t>микротемы</a:t>
            </a:r>
            <a:r>
              <a:rPr lang="ru-RU" dirty="0" smtClean="0"/>
              <a:t>). Как правило, одна смысловая часть отделена от другой при помощи абзаца. Сколько абзацев – столько смысловых частей (</a:t>
            </a:r>
            <a:r>
              <a:rPr lang="ru-RU" dirty="0" err="1" smtClean="0"/>
              <a:t>микротем</a:t>
            </a:r>
            <a:r>
              <a:rPr lang="ru-RU" dirty="0" smtClean="0"/>
              <a:t>).</a:t>
            </a:r>
          </a:p>
          <a:p>
            <a:r>
              <a:rPr lang="ru-RU" dirty="0" smtClean="0"/>
              <a:t>4. Озаглавьте каждую смысловую часть (</a:t>
            </a:r>
            <a:r>
              <a:rPr lang="ru-RU" dirty="0" err="1" smtClean="0"/>
              <a:t>микротему</a:t>
            </a:r>
            <a:r>
              <a:rPr lang="ru-RU" dirty="0" smtClean="0"/>
              <a:t>). Заголовок должен быть сформулирован в виде назывных предложений.</a:t>
            </a:r>
          </a:p>
          <a:p>
            <a:r>
              <a:rPr lang="ru-RU" dirty="0" smtClean="0"/>
              <a:t>5. Расположите заголовки по порядку так, как расположены смысловые части в тексте.</a:t>
            </a:r>
          </a:p>
          <a:p>
            <a:r>
              <a:rPr lang="ru-RU" dirty="0" smtClean="0"/>
              <a:t>6. Запишите эти заголовки. Это и будет план текста.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338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-243408"/>
            <a:ext cx="9289032" cy="114300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	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34346861"/>
              </p:ext>
            </p:extLst>
          </p:nvPr>
        </p:nvGraphicFramePr>
        <p:xfrm>
          <a:off x="107504" y="35772"/>
          <a:ext cx="9036496" cy="5376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627"/>
                <a:gridCol w="3437829"/>
                <a:gridCol w="3960440"/>
                <a:gridCol w="971600"/>
              </a:tblGrid>
              <a:tr h="1304996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Тема занятия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Результаты обучения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Кол-во</a:t>
                      </a:r>
                    </a:p>
                    <a:p>
                      <a:r>
                        <a:rPr lang="ru-RU" dirty="0" smtClean="0"/>
                        <a:t>часов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01927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6-7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Составление плана </a:t>
                      </a:r>
                      <a:r>
                        <a:rPr lang="ru-RU" dirty="0" err="1" smtClean="0"/>
                        <a:t>аудиотекста</a:t>
                      </a:r>
                      <a:r>
                        <a:rPr lang="ru-RU" dirty="0" smtClean="0"/>
                        <a:t> (практикум)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Составляют назывной план текста, применяя</a:t>
                      </a:r>
                      <a:r>
                        <a:rPr lang="ru-RU" baseline="0" dirty="0" smtClean="0"/>
                        <a:t> памятку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289427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Контрольное 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Выявляет уровень </a:t>
                      </a:r>
                      <a:r>
                        <a:rPr lang="ru-RU" dirty="0" err="1" smtClean="0"/>
                        <a:t>сформированности</a:t>
                      </a:r>
                      <a:r>
                        <a:rPr lang="ru-RU" dirty="0" smtClean="0"/>
                        <a:t> умения составлять план </a:t>
                      </a:r>
                      <a:r>
                        <a:rPr lang="ru-RU" dirty="0" err="1" smtClean="0"/>
                        <a:t>аудиотекста</a:t>
                      </a:r>
                      <a:r>
                        <a:rPr lang="ru-RU" dirty="0" smtClean="0"/>
                        <a:t>, отражать все важные </a:t>
                      </a:r>
                      <a:r>
                        <a:rPr lang="ru-RU" dirty="0" err="1" smtClean="0"/>
                        <a:t>микротемы</a:t>
                      </a:r>
                      <a:r>
                        <a:rPr lang="ru-RU" dirty="0" smtClean="0"/>
                        <a:t> и сохранять последовательность частей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02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052736"/>
            <a:ext cx="7560840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       </a:t>
            </a:r>
            <a:br>
              <a:rPr lang="ru-RU" dirty="0" smtClean="0"/>
            </a:br>
            <a:r>
              <a:rPr lang="ru-RU" sz="4000" dirty="0"/>
              <a:t>Умение составлять план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к </a:t>
            </a:r>
            <a:r>
              <a:rPr lang="ru-RU" sz="4000" dirty="0"/>
              <a:t>прослушанному </a:t>
            </a:r>
            <a:br>
              <a:rPr lang="ru-RU" sz="4000" dirty="0"/>
            </a:br>
            <a:r>
              <a:rPr lang="ru-RU" sz="4000" dirty="0"/>
              <a:t>научно-познавательному тексту </a:t>
            </a:r>
            <a:br>
              <a:rPr lang="ru-RU" sz="4000" dirty="0"/>
            </a:br>
            <a:r>
              <a:rPr lang="ru-RU" sz="4000" dirty="0" smtClean="0"/>
              <a:t> (6 класс) 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4941168"/>
            <a:ext cx="6696744" cy="1584176"/>
          </a:xfrm>
        </p:spPr>
        <p:txBody>
          <a:bodyPr>
            <a:noAutofit/>
          </a:bodyPr>
          <a:lstStyle/>
          <a:p>
            <a:r>
              <a:rPr lang="ru-RU" sz="2000" dirty="0" smtClean="0"/>
              <a:t>Работу выполняли</a:t>
            </a:r>
          </a:p>
          <a:p>
            <a:r>
              <a:rPr lang="ru-RU" sz="2000" dirty="0" smtClean="0"/>
              <a:t>Учителя МБОУ «</a:t>
            </a:r>
            <a:r>
              <a:rPr lang="ru-RU" sz="2000" dirty="0" err="1" smtClean="0"/>
              <a:t>Кишертская</a:t>
            </a:r>
            <a:r>
              <a:rPr lang="ru-RU" sz="2000" dirty="0" smtClean="0"/>
              <a:t> СОШ»</a:t>
            </a:r>
          </a:p>
          <a:p>
            <a:r>
              <a:rPr lang="ru-RU" sz="2000" dirty="0" smtClean="0"/>
              <a:t>Редькина Л.Ю., Черныш Е.С., </a:t>
            </a:r>
            <a:r>
              <a:rPr lang="ru-RU" sz="2000" dirty="0" err="1" smtClean="0"/>
              <a:t>Шастина</a:t>
            </a:r>
            <a:r>
              <a:rPr lang="ru-RU" sz="2000" dirty="0" smtClean="0"/>
              <a:t> Н.Ю</a:t>
            </a:r>
            <a:r>
              <a:rPr lang="ru-RU" sz="2000" dirty="0" smtClean="0"/>
              <a:t>.</a:t>
            </a:r>
          </a:p>
          <a:p>
            <a:pPr algn="ctr"/>
            <a:r>
              <a:rPr lang="ru-RU" sz="2000" dirty="0" smtClean="0"/>
              <a:t>2015г.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19256" cy="6141296"/>
          </a:xfrm>
        </p:spPr>
        <p:txBody>
          <a:bodyPr/>
          <a:lstStyle/>
          <a:p>
            <a:pPr lvl="0"/>
            <a:r>
              <a:rPr lang="ru-RU" sz="3200" dirty="0" smtClean="0"/>
              <a:t>Указание  образовательного результата, на формирование которого направлен  модуль учебной программы (в терминологии стандарта) -</a:t>
            </a:r>
          </a:p>
          <a:p>
            <a:pPr>
              <a:buNone/>
            </a:pPr>
            <a:r>
              <a:rPr lang="ru-RU" sz="3200" b="1" i="1" dirty="0" smtClean="0"/>
              <a:t>   </a:t>
            </a:r>
          </a:p>
          <a:p>
            <a:pPr>
              <a:buNone/>
            </a:pPr>
            <a:r>
              <a:rPr lang="ru-RU" sz="3200" b="1" i="1" dirty="0" smtClean="0"/>
              <a:t> научить детальному восприятию </a:t>
            </a:r>
            <a:r>
              <a:rPr lang="ru-RU" sz="3200" b="1" i="1" dirty="0" err="1" smtClean="0"/>
              <a:t>аудиотекста</a:t>
            </a:r>
            <a:r>
              <a:rPr lang="ru-RU" sz="3200" b="1" i="1" dirty="0" smtClean="0"/>
              <a:t> </a:t>
            </a:r>
          </a:p>
          <a:p>
            <a:pPr>
              <a:buNone/>
            </a:pPr>
            <a:r>
              <a:rPr lang="ru-RU" sz="3200" b="1" i="1" dirty="0" smtClean="0"/>
              <a:t>( осознание самых главных смысловых блоков текста и их логическую взаимосвязь) </a:t>
            </a:r>
            <a:endParaRPr lang="ru-RU" sz="3200" dirty="0" smtClean="0"/>
          </a:p>
          <a:p>
            <a:pPr>
              <a:buNone/>
            </a:pPr>
            <a:r>
              <a:rPr lang="ru-RU" sz="3200" b="1" i="1" dirty="0" smtClean="0"/>
              <a:t>      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fontScale="92500"/>
          </a:bodyPr>
          <a:lstStyle/>
          <a:p>
            <a:r>
              <a:rPr lang="ru-RU" sz="3200" dirty="0" smtClean="0"/>
              <a:t>Указание конкретизированного образовательного результата</a:t>
            </a:r>
            <a:br>
              <a:rPr lang="ru-RU" sz="3200" dirty="0" smtClean="0"/>
            </a:br>
            <a:r>
              <a:rPr lang="ru-RU" sz="3200" dirty="0" smtClean="0"/>
              <a:t>(в чем проявляется этот результат у  учеников 6 класса) -</a:t>
            </a:r>
          </a:p>
          <a:p>
            <a:pPr>
              <a:buNone/>
            </a:pPr>
            <a:r>
              <a:rPr lang="ru-RU" sz="3200" b="1" i="1" dirty="0" smtClean="0"/>
              <a:t>  </a:t>
            </a:r>
          </a:p>
          <a:p>
            <a:pPr>
              <a:buNone/>
            </a:pPr>
            <a:r>
              <a:rPr lang="ru-RU" sz="3200" b="1" i="1" dirty="0" smtClean="0"/>
              <a:t>  обучаемый научится составлять план к прослушанному научно-познавательному тексту.</a:t>
            </a:r>
          </a:p>
          <a:p>
            <a:pPr>
              <a:buNone/>
            </a:pPr>
            <a:r>
              <a:rPr lang="ru-RU" sz="3200" dirty="0" smtClean="0"/>
              <a:t>  </a:t>
            </a:r>
          </a:p>
          <a:p>
            <a:pPr>
              <a:buNone/>
            </a:pPr>
            <a:r>
              <a:rPr lang="ru-RU" sz="3200" dirty="0" smtClean="0"/>
              <a:t>Кол-во часов реализации </a:t>
            </a:r>
            <a:r>
              <a:rPr lang="ru-RU" sz="3200" smtClean="0"/>
              <a:t>модуля </a:t>
            </a:r>
          </a:p>
          <a:p>
            <a:pPr>
              <a:buNone/>
            </a:pPr>
            <a:r>
              <a:rPr lang="ru-RU" sz="3200" smtClean="0"/>
              <a:t> </a:t>
            </a:r>
            <a:r>
              <a:rPr lang="ru-RU" sz="3200" b="1" i="1" dirty="0" smtClean="0"/>
              <a:t>- 8 часов</a:t>
            </a: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	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496944" cy="6213304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Темы (разделы) курса русского языка, на материале которых формируется ожидаемый результат, примерные сроки реализации модуля: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b="1" dirty="0" smtClean="0"/>
              <a:t>Контрольное мероприятие</a:t>
            </a:r>
            <a:endParaRPr lang="ru-RU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b="1" dirty="0" smtClean="0"/>
              <a:t>Текст. </a:t>
            </a:r>
            <a:r>
              <a:rPr lang="ru-RU" b="1" dirty="0" err="1" smtClean="0"/>
              <a:t>Микротема</a:t>
            </a:r>
            <a:r>
              <a:rPr lang="ru-RU" b="1" dirty="0" smtClean="0"/>
              <a:t> и основная мысль каждой части текста</a:t>
            </a:r>
            <a:endParaRPr lang="ru-RU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b="1" dirty="0"/>
              <a:t>План как смысловое свёртывание теста. Виды плана (назывной, вопросный, тезисный)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b="1" dirty="0"/>
              <a:t>Назывной план (план из тезисов номинативного строя)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b="1" dirty="0" smtClean="0"/>
              <a:t>План как отражение построения текста (последовательность изложения содержания </a:t>
            </a:r>
            <a:r>
              <a:rPr lang="ru-RU" b="1" dirty="0" err="1" smtClean="0"/>
              <a:t>аудиотекста</a:t>
            </a:r>
            <a:r>
              <a:rPr lang="ru-RU" b="1" dirty="0" smtClean="0"/>
              <a:t>)</a:t>
            </a:r>
            <a:endParaRPr lang="ru-RU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b="1" dirty="0"/>
              <a:t>Составление плана </a:t>
            </a:r>
            <a:r>
              <a:rPr lang="ru-RU" b="1" dirty="0" err="1"/>
              <a:t>аудиотекста</a:t>
            </a:r>
            <a:r>
              <a:rPr lang="ru-RU" b="1" dirty="0"/>
              <a:t> (практикум)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b="1" dirty="0" smtClean="0"/>
              <a:t>Контрольное мероприятие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87587354"/>
              </p:ext>
            </p:extLst>
          </p:nvPr>
        </p:nvGraphicFramePr>
        <p:xfrm>
          <a:off x="179512" y="1"/>
          <a:ext cx="8892886" cy="6567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977"/>
                <a:gridCol w="2781391"/>
                <a:gridCol w="4824536"/>
                <a:gridCol w="755982"/>
              </a:tblGrid>
              <a:tr h="980727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Тема занятия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Результаты обучения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</a:t>
                      </a:r>
                    </a:p>
                    <a:p>
                      <a:r>
                        <a:rPr lang="ru-RU" dirty="0" err="1" smtClean="0"/>
                        <a:t>ча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smtClean="0"/>
                        <a:t>сов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53463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Входное контрольное мероприятие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Выявляет уровень </a:t>
                      </a:r>
                      <a:r>
                        <a:rPr lang="ru-RU" sz="2400" dirty="0" err="1" smtClean="0"/>
                        <a:t>сформированности</a:t>
                      </a:r>
                      <a:r>
                        <a:rPr lang="ru-RU" sz="2400" dirty="0" smtClean="0"/>
                        <a:t> умения составлять план </a:t>
                      </a:r>
                      <a:r>
                        <a:rPr lang="ru-RU" sz="2400" dirty="0" err="1" smtClean="0"/>
                        <a:t>аудиотекста</a:t>
                      </a:r>
                      <a:r>
                        <a:rPr lang="ru-RU" sz="2400" dirty="0" smtClean="0"/>
                        <a:t>, отражать все важные </a:t>
                      </a:r>
                      <a:r>
                        <a:rPr lang="ru-RU" sz="2400" dirty="0" err="1" smtClean="0"/>
                        <a:t>микротемы</a:t>
                      </a:r>
                      <a:r>
                        <a:rPr lang="ru-RU" sz="2400" dirty="0" smtClean="0"/>
                        <a:t> и сохранять последовательность частей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143943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Текст. </a:t>
                      </a:r>
                      <a:r>
                        <a:rPr lang="ru-RU" sz="2400" dirty="0" err="1" smtClean="0"/>
                        <a:t>Микротема</a:t>
                      </a:r>
                      <a:r>
                        <a:rPr lang="ru-RU" sz="2400" dirty="0" smtClean="0"/>
                        <a:t> и основная мысль каждой части текста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Знают определение текста, темы,  </a:t>
                      </a:r>
                      <a:r>
                        <a:rPr lang="ru-RU" sz="2400" dirty="0" err="1" smtClean="0"/>
                        <a:t>микротемы</a:t>
                      </a:r>
                      <a:r>
                        <a:rPr lang="ru-RU" sz="2400" dirty="0" smtClean="0"/>
                        <a:t> и основной мысли текста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898023">
                <a:tc gridSpan="4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Составляем памятку «Как составить план текста»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57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составить план текста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 Внимательно прослушайте текст. Подумайте, о чём говорится в этом тексте.</a:t>
            </a:r>
          </a:p>
          <a:p>
            <a:r>
              <a:rPr lang="ru-RU" dirty="0" smtClean="0"/>
              <a:t>2. Определите тему и основную мысль текста.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58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97305919"/>
              </p:ext>
            </p:extLst>
          </p:nvPr>
        </p:nvGraphicFramePr>
        <p:xfrm>
          <a:off x="1" y="53823"/>
          <a:ext cx="9144000" cy="7059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971"/>
                <a:gridCol w="2859931"/>
                <a:gridCol w="4960769"/>
                <a:gridCol w="777329"/>
              </a:tblGrid>
              <a:tr h="1421245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sz="2400" dirty="0" smtClean="0"/>
                        <a:t>Тема занятия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sz="2400" dirty="0" smtClean="0"/>
                        <a:t>Результаты обучения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</a:t>
                      </a:r>
                    </a:p>
                    <a:p>
                      <a:r>
                        <a:rPr lang="ru-RU" dirty="0" err="1" smtClean="0"/>
                        <a:t>ча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smtClean="0"/>
                        <a:t>сов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41330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План как смысловое свёртывание теста. Виды плана (назывной, вопросный, тезисный)</a:t>
                      </a:r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Знают определение плана, особенности и структуру простого и сложного плана; знают, что такое тезисный план (кратко отображает суть, содержит много глаголов); назывной план (оперирует тезисами, но в его основе лежат существительные); вопросный (составляется в виде вопросов к каждой части текста); определяют вид плана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1421245">
                <a:tc gridSpan="4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2400" dirty="0" smtClean="0"/>
                        <a:t>Продолжаем работу над памяткой </a:t>
                      </a:r>
                    </a:p>
                    <a:p>
                      <a:pPr algn="ctr"/>
                      <a:r>
                        <a:rPr lang="ru-RU" sz="2400" dirty="0" smtClean="0"/>
                        <a:t>«Как составить план текста»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78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составить план текста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 Внимательно прослушайте текст. Подумайте, о чём говорится в этом тексте.</a:t>
            </a:r>
          </a:p>
          <a:p>
            <a:r>
              <a:rPr lang="ru-RU" dirty="0" smtClean="0"/>
              <a:t>2. Определите тему и основную мысль текста.</a:t>
            </a:r>
          </a:p>
          <a:p>
            <a:r>
              <a:rPr lang="ru-RU" dirty="0" smtClean="0"/>
              <a:t>3. Выделите смысловые части (</a:t>
            </a:r>
            <a:r>
              <a:rPr lang="ru-RU" dirty="0" err="1" smtClean="0"/>
              <a:t>микротемы</a:t>
            </a:r>
            <a:r>
              <a:rPr lang="ru-RU" dirty="0" smtClean="0"/>
              <a:t>). Как правило, одна смысловая часть отделена от другой при помощи абзаца. Сколько абзацев – столько смысловых частей (</a:t>
            </a:r>
            <a:r>
              <a:rPr lang="ru-RU" dirty="0" err="1" smtClean="0"/>
              <a:t>микротем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543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444</TotalTime>
  <Words>704</Words>
  <Application>Microsoft Office PowerPoint</Application>
  <PresentationFormat>Экран (4:3)</PresentationFormat>
  <Paragraphs>133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Проектирование модуля программы по русскому языку (аудирование)    </vt:lpstr>
      <vt:lpstr>            Умение составлять план  к прослушанному  научно-познавательному тексту   (6 класс)  </vt:lpstr>
      <vt:lpstr>Презентация PowerPoint</vt:lpstr>
      <vt:lpstr>Презентация PowerPoint</vt:lpstr>
      <vt:lpstr>Презентация PowerPoint</vt:lpstr>
      <vt:lpstr>Презентация PowerPoint</vt:lpstr>
      <vt:lpstr>Как составить план текста</vt:lpstr>
      <vt:lpstr>Презентация PowerPoint</vt:lpstr>
      <vt:lpstr>Как составить план текста</vt:lpstr>
      <vt:lpstr> </vt:lpstr>
      <vt:lpstr>Как составить план текста</vt:lpstr>
      <vt:lpstr> </vt:lpstr>
      <vt:lpstr>Как составить план текста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модуля программы по русскому языку (аудирование)</dc:title>
  <dc:creator>user</dc:creator>
  <cp:lastModifiedBy>Лариса</cp:lastModifiedBy>
  <cp:revision>42</cp:revision>
  <dcterms:created xsi:type="dcterms:W3CDTF">2015-06-11T04:57:31Z</dcterms:created>
  <dcterms:modified xsi:type="dcterms:W3CDTF">2015-12-09T14:56:49Z</dcterms:modified>
</cp:coreProperties>
</file>