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3">
        <a:schemeClr val="bg1"/>
      </p:bgRef>
    </p:bg>
    <p:spTree>
      <p:nvGrpSpPr>
        <p:cNvPr id="1" name=""/>
        <p:cNvGrpSpPr/>
        <p:nvPr/>
      </p:nvGrpSpPr>
      <p:grpSpPr>
        <a:xfrm>
          <a:off x="0" y="0"/>
          <a:ext cx="0" cy="0"/>
          <a:chOff x="0" y="0"/>
          <a:chExt cx="0" cy="0"/>
        </a:xfrm>
      </p:grpSpPr>
      <p:sp>
        <p:nvSpPr>
          <p:cNvPr id="12" name="Прямоугольник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Скругленный прямоугольник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Подзаголовок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A6F36183-9CD1-44DF-8749-669645355060}" type="datetimeFigureOut">
              <a:rPr lang="ru-RU" smtClean="0"/>
              <a:pPr/>
              <a:t>22.04.2014</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lIns="0" tIns="0" rIns="0" bIns="0">
            <a:noAutofit/>
          </a:bodyPr>
          <a:lstStyle>
            <a:lvl1pPr>
              <a:defRPr sz="1400">
                <a:solidFill>
                  <a:srgbClr val="FFFFFF"/>
                </a:solidFill>
              </a:defRPr>
            </a:lvl1pPr>
          </a:lstStyle>
          <a:p>
            <a:fld id="{1B287AF1-6672-456D-9CB9-F3E26063C894}" type="slidenum">
              <a:rPr lang="ru-RU" smtClean="0"/>
              <a:pPr/>
              <a:t>‹#›</a:t>
            </a:fld>
            <a:endParaRPr lang="ru-RU"/>
          </a:p>
        </p:txBody>
      </p:sp>
      <p:sp>
        <p:nvSpPr>
          <p:cNvPr id="7" name="Прямоугольник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A6F36183-9CD1-44DF-8749-669645355060}" type="datetimeFigureOut">
              <a:rPr lang="ru-RU" smtClean="0"/>
              <a:pPr/>
              <a:t>22.04.2014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B287AF1-6672-456D-9CB9-F3E26063C894}"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41"/>
            <a:ext cx="201168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914400" y="274640"/>
            <a:ext cx="55626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A6F36183-9CD1-44DF-8749-669645355060}" type="datetimeFigureOut">
              <a:rPr lang="ru-RU" smtClean="0"/>
              <a:pPr/>
              <a:t>22.04.2014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B287AF1-6672-456D-9CB9-F3E26063C894}"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A6F36183-9CD1-44DF-8749-669645355060}" type="datetimeFigureOut">
              <a:rPr lang="ru-RU" smtClean="0"/>
              <a:pPr/>
              <a:t>22.04.2014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B287AF1-6672-456D-9CB9-F3E26063C894}" type="slidenum">
              <a:rPr lang="ru-RU" smtClean="0"/>
              <a:pPr/>
              <a:t>‹#›</a:t>
            </a:fld>
            <a:endParaRPr lang="ru-RU"/>
          </a:p>
        </p:txBody>
      </p:sp>
      <p:sp>
        <p:nvSpPr>
          <p:cNvPr id="8" name="Содержимое 7"/>
          <p:cNvSpPr>
            <a:spLocks noGrp="1"/>
          </p:cNvSpPr>
          <p:nvPr>
            <p:ph sz="quarter" idx="1"/>
          </p:nvPr>
        </p:nvSpPr>
        <p:spPr>
          <a:xfrm>
            <a:off x="914400" y="1447800"/>
            <a:ext cx="777240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11" name="Прямоугольник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Скругленный прямоугольник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722313" y="952500"/>
            <a:ext cx="7772400" cy="1362075"/>
          </a:xfrm>
        </p:spPr>
        <p:txBody>
          <a:bodyPr anchor="b" anchorCtr="0"/>
          <a:lstStyle>
            <a:lvl1pPr algn="l">
              <a:buNone/>
              <a:defRPr sz="4000" b="0" cap="none"/>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A6F36183-9CD1-44DF-8749-669645355060}" type="datetimeFigureOut">
              <a:rPr lang="ru-RU" smtClean="0"/>
              <a:pPr/>
              <a:t>22.04.2014</a:t>
            </a:fld>
            <a:endParaRPr lang="ru-RU"/>
          </a:p>
        </p:txBody>
      </p:sp>
      <p:sp>
        <p:nvSpPr>
          <p:cNvPr id="5" name="Нижний колонтитул 4"/>
          <p:cNvSpPr>
            <a:spLocks noGrp="1"/>
          </p:cNvSpPr>
          <p:nvPr>
            <p:ph type="ftr" sz="quarter" idx="11"/>
          </p:nvPr>
        </p:nvSpPr>
        <p:spPr>
          <a:xfrm>
            <a:off x="800100" y="6172200"/>
            <a:ext cx="4000500" cy="457200"/>
          </a:xfrm>
        </p:spPr>
        <p:txBody>
          <a:bodyPr/>
          <a:lstStyle/>
          <a:p>
            <a:endParaRPr lang="ru-RU"/>
          </a:p>
        </p:txBody>
      </p:sp>
      <p:sp>
        <p:nvSpPr>
          <p:cNvPr id="7" name="Прямоугольник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146304" y="6208776"/>
            <a:ext cx="457200" cy="457200"/>
          </a:xfrm>
        </p:spPr>
        <p:txBody>
          <a:bodyPr/>
          <a:lstStyle/>
          <a:p>
            <a:fld id="{1B287AF1-6672-456D-9CB9-F3E26063C894}"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A6F36183-9CD1-44DF-8749-669645355060}" type="datetimeFigureOut">
              <a:rPr lang="ru-RU" smtClean="0"/>
              <a:pPr/>
              <a:t>22.04.2014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B287AF1-6672-456D-9CB9-F3E26063C894}" type="slidenum">
              <a:rPr lang="ru-RU" smtClean="0"/>
              <a:pPr/>
              <a:t>‹#›</a:t>
            </a:fld>
            <a:endParaRPr lang="ru-RU"/>
          </a:p>
        </p:txBody>
      </p:sp>
      <p:sp>
        <p:nvSpPr>
          <p:cNvPr id="9" name="Содержимое 8"/>
          <p:cNvSpPr>
            <a:spLocks noGrp="1"/>
          </p:cNvSpPr>
          <p:nvPr>
            <p:ph sz="quarter" idx="1"/>
          </p:nvPr>
        </p:nvSpPr>
        <p:spPr>
          <a:xfrm>
            <a:off x="91440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93395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3050"/>
            <a:ext cx="7772400" cy="1143000"/>
          </a:xfrm>
        </p:spPr>
        <p:txBody>
          <a:bodyPr anchor="b" anchorCtr="0"/>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A6F36183-9CD1-44DF-8749-669645355060}" type="datetimeFigureOut">
              <a:rPr lang="ru-RU" smtClean="0"/>
              <a:pPr/>
              <a:t>22.04.2014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1B287AF1-6672-456D-9CB9-F3E26063C894}" type="slidenum">
              <a:rPr lang="ru-RU" smtClean="0"/>
              <a:pPr/>
              <a:t>‹#›</a:t>
            </a:fld>
            <a:endParaRPr lang="ru-RU"/>
          </a:p>
        </p:txBody>
      </p:sp>
      <p:sp>
        <p:nvSpPr>
          <p:cNvPr id="11" name="Содержимое 10"/>
          <p:cNvSpPr>
            <a:spLocks noGrp="1"/>
          </p:cNvSpPr>
          <p:nvPr>
            <p:ph sz="half" idx="2"/>
          </p:nvPr>
        </p:nvSpPr>
        <p:spPr>
          <a:xfrm>
            <a:off x="9144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4"/>
          </p:nvPr>
        </p:nvSpPr>
        <p:spPr>
          <a:xfrm>
            <a:off x="49530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A6F36183-9CD1-44DF-8749-669645355060}" type="datetimeFigureOut">
              <a:rPr lang="ru-RU" smtClean="0"/>
              <a:pPr/>
              <a:t>22.04.2014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1B287AF1-6672-456D-9CB9-F3E26063C894}"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6F36183-9CD1-44DF-8749-669645355060}" type="datetimeFigureOut">
              <a:rPr lang="ru-RU" smtClean="0"/>
              <a:pPr/>
              <a:t>22.04.2014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1B287AF1-6672-456D-9CB9-F3E26063C894}"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Прямоугольник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Скругленный прямоугольник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914400" y="273050"/>
            <a:ext cx="7772400" cy="1143000"/>
          </a:xfrm>
        </p:spPr>
        <p:txBody>
          <a:bodyPr anchor="b" anchorCtr="0"/>
          <a:lstStyle>
            <a:lvl1pPr algn="l">
              <a:buNone/>
              <a:defRPr sz="4000" b="0"/>
            </a:lvl1pPr>
          </a:lstStyle>
          <a:p>
            <a:r>
              <a:rPr kumimoji="0" lang="ru-RU" smtClean="0"/>
              <a:t>Образец заголовка</a:t>
            </a:r>
            <a:endParaRPr kumimoji="0" lang="en-US"/>
          </a:p>
        </p:txBody>
      </p:sp>
      <p:sp>
        <p:nvSpPr>
          <p:cNvPr id="3" name="Текст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A6F36183-9CD1-44DF-8749-669645355060}" type="datetimeFigureOut">
              <a:rPr lang="ru-RU" smtClean="0"/>
              <a:pPr/>
              <a:t>22.04.2014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B287AF1-6672-456D-9CB9-F3E26063C894}" type="slidenum">
              <a:rPr lang="ru-RU" smtClean="0"/>
              <a:pPr/>
              <a:t>‹#›</a:t>
            </a:fld>
            <a:endParaRPr lang="ru-RU"/>
          </a:p>
        </p:txBody>
      </p:sp>
      <p:sp>
        <p:nvSpPr>
          <p:cNvPr id="11" name="Содержимое 10"/>
          <p:cNvSpPr>
            <a:spLocks noGrp="1"/>
          </p:cNvSpPr>
          <p:nvPr>
            <p:ph sz="quarter" idx="1"/>
          </p:nvPr>
        </p:nvSpPr>
        <p:spPr>
          <a:xfrm>
            <a:off x="2971800" y="1600200"/>
            <a:ext cx="5715000" cy="44958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A6F36183-9CD1-44DF-8749-669645355060}" type="datetimeFigureOut">
              <a:rPr lang="ru-RU" smtClean="0"/>
              <a:pPr/>
              <a:t>22.04.2014</a:t>
            </a:fld>
            <a:endParaRPr lang="ru-RU"/>
          </a:p>
        </p:txBody>
      </p:sp>
      <p:sp>
        <p:nvSpPr>
          <p:cNvPr id="6" name="Нижний колонтитул 5"/>
          <p:cNvSpPr>
            <a:spLocks noGrp="1"/>
          </p:cNvSpPr>
          <p:nvPr>
            <p:ph type="ftr" sz="quarter" idx="11"/>
          </p:nvPr>
        </p:nvSpPr>
        <p:spPr>
          <a:xfrm>
            <a:off x="914400" y="6172200"/>
            <a:ext cx="3886200" cy="457200"/>
          </a:xfrm>
        </p:spPr>
        <p:txBody>
          <a:bodyPr/>
          <a:lstStyle/>
          <a:p>
            <a:endParaRPr lang="ru-RU"/>
          </a:p>
        </p:txBody>
      </p:sp>
      <p:sp>
        <p:nvSpPr>
          <p:cNvPr id="7" name="Номер слайда 6"/>
          <p:cNvSpPr>
            <a:spLocks noGrp="1"/>
          </p:cNvSpPr>
          <p:nvPr>
            <p:ph type="sldNum" sz="quarter" idx="12"/>
          </p:nvPr>
        </p:nvSpPr>
        <p:spPr>
          <a:xfrm>
            <a:off x="146304" y="6208776"/>
            <a:ext cx="457200" cy="457200"/>
          </a:xfrm>
        </p:spPr>
        <p:txBody>
          <a:bodyPr/>
          <a:lstStyle/>
          <a:p>
            <a:fld id="{1B287AF1-6672-456D-9CB9-F3E26063C894}" type="slidenum">
              <a:rPr lang="ru-RU" smtClean="0"/>
              <a:pPr/>
              <a:t>‹#›</a:t>
            </a:fld>
            <a:endParaRPr lang="ru-RU"/>
          </a:p>
        </p:txBody>
      </p:sp>
      <p:sp>
        <p:nvSpPr>
          <p:cNvPr id="11" name="Прямоугольник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Рисунок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ru-RU" smtClean="0"/>
              <a:t>Вставка рисунка</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Скругленный прямоугольник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Заголовок 21"/>
          <p:cNvSpPr>
            <a:spLocks noGrp="1"/>
          </p:cNvSpPr>
          <p:nvPr>
            <p:ph type="title"/>
          </p:nvPr>
        </p:nvSpPr>
        <p:spPr>
          <a:xfrm>
            <a:off x="914400" y="274638"/>
            <a:ext cx="7772400" cy="1143000"/>
          </a:xfrm>
          <a:prstGeom prst="rect">
            <a:avLst/>
          </a:prstGeom>
        </p:spPr>
        <p:txBody>
          <a:bodyPr bIns="91440" anchor="b" anchorCtr="0">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A6F36183-9CD1-44DF-8749-669645355060}" type="datetimeFigureOut">
              <a:rPr lang="ru-RU" smtClean="0"/>
              <a:pPr/>
              <a:t>22.04.2014</a:t>
            </a:fld>
            <a:endParaRPr lang="ru-RU"/>
          </a:p>
        </p:txBody>
      </p:sp>
      <p:sp>
        <p:nvSpPr>
          <p:cNvPr id="3" name="Нижний колонтитул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ru-RU"/>
          </a:p>
        </p:txBody>
      </p:sp>
      <p:sp>
        <p:nvSpPr>
          <p:cNvPr id="23" name="Номер слайда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1B287AF1-6672-456D-9CB9-F3E26063C894}"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idx="4294967295"/>
          </p:nvPr>
        </p:nvSpPr>
        <p:spPr>
          <a:xfrm>
            <a:off x="1071538" y="1500174"/>
            <a:ext cx="7407275" cy="2000264"/>
          </a:xfrm>
        </p:spPr>
        <p:txBody>
          <a:bodyPr/>
          <a:lstStyle/>
          <a:p>
            <a:pPr algn="ctr"/>
            <a:r>
              <a:rPr lang="ru-RU" b="1" dirty="0" smtClean="0">
                <a:solidFill>
                  <a:schemeClr val="tx1"/>
                </a:solidFill>
                <a:latin typeface="Times New Roman" pitchFamily="18" charset="0"/>
                <a:cs typeface="Times New Roman" pitchFamily="18" charset="0"/>
              </a:rPr>
              <a:t>Обучающий семинар: учимся распознавать проблемы.</a:t>
            </a:r>
            <a:endParaRPr lang="ru-RU" b="1" dirty="0">
              <a:solidFill>
                <a:schemeClr val="tx1"/>
              </a:solidFill>
              <a:latin typeface="Times New Roman" pitchFamily="18" charset="0"/>
              <a:cs typeface="Times New Roman" pitchFamily="18" charset="0"/>
            </a:endParaRPr>
          </a:p>
        </p:txBody>
      </p:sp>
      <p:sp>
        <p:nvSpPr>
          <p:cNvPr id="3" name="TextBox 2"/>
          <p:cNvSpPr txBox="1"/>
          <p:nvPr/>
        </p:nvSpPr>
        <p:spPr>
          <a:xfrm>
            <a:off x="3071802" y="500042"/>
            <a:ext cx="2828275" cy="369332"/>
          </a:xfrm>
          <a:prstGeom prst="rect">
            <a:avLst/>
          </a:prstGeom>
          <a:noFill/>
        </p:spPr>
        <p:txBody>
          <a:bodyPr wrap="none" rtlCol="0">
            <a:spAutoFit/>
          </a:bodyPr>
          <a:lstStyle/>
          <a:p>
            <a:pPr algn="ctr"/>
            <a:r>
              <a:rPr lang="ru-RU" dirty="0" smtClean="0"/>
              <a:t>МБОУ «</a:t>
            </a:r>
            <a:r>
              <a:rPr lang="ru-RU" dirty="0" err="1" smtClean="0"/>
              <a:t>Сосновская</a:t>
            </a:r>
            <a:r>
              <a:rPr lang="ru-RU" dirty="0" smtClean="0"/>
              <a:t> ООШ»</a:t>
            </a: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4294967295"/>
          </p:nvPr>
        </p:nvSpPr>
        <p:spPr>
          <a:xfrm>
            <a:off x="500034" y="500042"/>
            <a:ext cx="7772400" cy="4572000"/>
          </a:xfrm>
        </p:spPr>
        <p:txBody>
          <a:bodyPr>
            <a:noAutofit/>
          </a:bodyPr>
          <a:lstStyle/>
          <a:p>
            <a:r>
              <a:rPr lang="ru-RU" sz="2800" b="1" dirty="0" smtClean="0">
                <a:latin typeface="Times New Roman" pitchFamily="18" charset="0"/>
                <a:cs typeface="Times New Roman" pitchFamily="18" charset="0"/>
              </a:rPr>
              <a:t>Ситуация №4</a:t>
            </a:r>
          </a:p>
          <a:p>
            <a:pPr>
              <a:buNone/>
            </a:pPr>
            <a:r>
              <a:rPr lang="ru-RU" sz="2800" dirty="0" smtClean="0">
                <a:latin typeface="Times New Roman" pitchFamily="18" charset="0"/>
                <a:cs typeface="Times New Roman" pitchFamily="18" charset="0"/>
              </a:rPr>
              <a:t>На уроке математики учительница сказала, что сегодня оценка каждого ученика будет зависеть от того, как будет работать весь класс. Она дала каждому ученику для решения 5 задач, но сказала, что «пятёрку» класс получит только в том случае, если все-все задачи будут решены. Ребята не справились с заданием. Они объяснили это тем, что в классе был слабый ученик, который до звонка не смог решить и трёх задач из пяти. Но учительница сказала, что ребята неправильно подошли к решению проблемы. Так ли это?</a:t>
            </a:r>
            <a:endParaRPr lang="ru-RU"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4294967295"/>
          </p:nvPr>
        </p:nvSpPr>
        <p:spPr>
          <a:xfrm>
            <a:off x="714348" y="642918"/>
            <a:ext cx="7772400" cy="4572000"/>
          </a:xfrm>
        </p:spPr>
        <p:txBody>
          <a:bodyPr/>
          <a:lstStyle/>
          <a:p>
            <a:r>
              <a:rPr lang="ru-RU" sz="3200" b="1" dirty="0" smtClean="0">
                <a:latin typeface="Times New Roman" pitchFamily="18" charset="0"/>
                <a:cs typeface="Times New Roman" pitchFamily="18" charset="0"/>
              </a:rPr>
              <a:t>Ситуация №5</a:t>
            </a:r>
          </a:p>
          <a:p>
            <a:pPr>
              <a:buNone/>
            </a:pPr>
            <a:r>
              <a:rPr lang="ru-RU" sz="3200" dirty="0" smtClean="0">
                <a:latin typeface="Times New Roman" pitchFamily="18" charset="0"/>
                <a:cs typeface="Times New Roman" pitchFamily="18" charset="0"/>
              </a:rPr>
              <a:t>Ученик 5 класса очень заинтересовался возможностью выступить с интересной лекцией перед младшими школьниками. Дело ответственное. Материал должен быть интересным., понятным малышам. Как подготовиться к такому выступлению?</a:t>
            </a:r>
          </a:p>
          <a:p>
            <a:pPr>
              <a:buNone/>
            </a:pPr>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4294967295"/>
          </p:nvPr>
        </p:nvSpPr>
        <p:spPr>
          <a:xfrm>
            <a:off x="714348" y="1000108"/>
            <a:ext cx="7772400" cy="4572000"/>
          </a:xfrm>
        </p:spPr>
        <p:txBody>
          <a:bodyPr/>
          <a:lstStyle/>
          <a:p>
            <a:r>
              <a:rPr lang="ru-RU" sz="3200" b="1" dirty="0" smtClean="0">
                <a:latin typeface="Times New Roman" pitchFamily="18" charset="0"/>
                <a:cs typeface="Times New Roman" pitchFamily="18" charset="0"/>
              </a:rPr>
              <a:t>Ситуация №6</a:t>
            </a:r>
          </a:p>
          <a:p>
            <a:pPr>
              <a:buNone/>
            </a:pPr>
            <a:r>
              <a:rPr lang="ru-RU" sz="3200" dirty="0" smtClean="0">
                <a:latin typeface="Times New Roman" pitchFamily="18" charset="0"/>
                <a:cs typeface="Times New Roman" pitchFamily="18" charset="0"/>
              </a:rPr>
              <a:t>Учащиеся одного дружного класса решили провести вместе несколько каникулярных дней весной. Но какой отдых предпочесть? Каждый предлагает своё, других не слушает… Чуть не поссорились! Как им следует поступить, чтобы найти общее и самое лучшее решение?</a:t>
            </a:r>
          </a:p>
          <a:p>
            <a:pPr>
              <a:buNone/>
            </a:pPr>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solidFill>
                  <a:schemeClr val="tx1"/>
                </a:solidFill>
                <a:latin typeface="Times New Roman" pitchFamily="18" charset="0"/>
                <a:cs typeface="Times New Roman" pitchFamily="18" charset="0"/>
              </a:rPr>
              <a:t>Какие бывают проблемы и как они решаются</a:t>
            </a:r>
            <a:r>
              <a:rPr lang="ru-RU" dirty="0" smtClean="0"/>
              <a:t>?</a:t>
            </a:r>
            <a:endParaRPr lang="ru-RU" dirty="0"/>
          </a:p>
        </p:txBody>
      </p:sp>
      <p:graphicFrame>
        <p:nvGraphicFramePr>
          <p:cNvPr id="4" name="Содержимое 3"/>
          <p:cNvGraphicFramePr>
            <a:graphicFrameLocks noGrp="1"/>
          </p:cNvGraphicFramePr>
          <p:nvPr>
            <p:ph sz="quarter" idx="1"/>
          </p:nvPr>
        </p:nvGraphicFramePr>
        <p:xfrm>
          <a:off x="714347" y="1428736"/>
          <a:ext cx="7999416" cy="4941316"/>
        </p:xfrm>
        <a:graphic>
          <a:graphicData uri="http://schemas.openxmlformats.org/drawingml/2006/table">
            <a:tbl>
              <a:tblPr firstRow="1" bandRow="1">
                <a:tableStyleId>{5C22544A-7EE6-4342-B048-85BDC9FD1C3A}</a:tableStyleId>
              </a:tblPr>
              <a:tblGrid>
                <a:gridCol w="2666472"/>
                <a:gridCol w="2666472"/>
                <a:gridCol w="2666472"/>
              </a:tblGrid>
              <a:tr h="1137280">
                <a:tc>
                  <a:txBody>
                    <a:bodyPr/>
                    <a:lstStyle/>
                    <a:p>
                      <a:r>
                        <a:rPr lang="ru-RU" sz="2400" dirty="0" smtClean="0">
                          <a:latin typeface="Times New Roman" pitchFamily="18" charset="0"/>
                          <a:cs typeface="Times New Roman" pitchFamily="18" charset="0"/>
                        </a:rPr>
                        <a:t>Название проблемы</a:t>
                      </a:r>
                      <a:endParaRPr lang="ru-RU" sz="2400" dirty="0">
                        <a:latin typeface="Times New Roman" pitchFamily="18" charset="0"/>
                        <a:cs typeface="Times New Roman" pitchFamily="18" charset="0"/>
                      </a:endParaRPr>
                    </a:p>
                  </a:txBody>
                  <a:tcPr/>
                </a:tc>
                <a:tc>
                  <a:txBody>
                    <a:bodyPr/>
                    <a:lstStyle/>
                    <a:p>
                      <a:r>
                        <a:rPr lang="ru-RU" sz="2400" dirty="0" smtClean="0">
                          <a:latin typeface="Times New Roman" pitchFamily="18" charset="0"/>
                          <a:cs typeface="Times New Roman" pitchFamily="18" charset="0"/>
                        </a:rPr>
                        <a:t>Образ</a:t>
                      </a:r>
                      <a:r>
                        <a:rPr lang="ru-RU" sz="2400" baseline="0" dirty="0" smtClean="0">
                          <a:latin typeface="Times New Roman" pitchFamily="18" charset="0"/>
                          <a:cs typeface="Times New Roman" pitchFamily="18" charset="0"/>
                        </a:rPr>
                        <a:t> проблемы</a:t>
                      </a:r>
                      <a:endParaRPr lang="ru-RU" sz="2400" dirty="0">
                        <a:latin typeface="Times New Roman" pitchFamily="18" charset="0"/>
                        <a:cs typeface="Times New Roman" pitchFamily="18" charset="0"/>
                      </a:endParaRPr>
                    </a:p>
                  </a:txBody>
                  <a:tcPr/>
                </a:tc>
                <a:tc>
                  <a:txBody>
                    <a:bodyPr/>
                    <a:lstStyle/>
                    <a:p>
                      <a:r>
                        <a:rPr lang="ru-RU" sz="2400" dirty="0" smtClean="0">
                          <a:latin typeface="Times New Roman" pitchFamily="18" charset="0"/>
                          <a:cs typeface="Times New Roman" pitchFamily="18" charset="0"/>
                        </a:rPr>
                        <a:t>Определение проблемы</a:t>
                      </a:r>
                    </a:p>
                  </a:txBody>
                  <a:tcPr/>
                </a:tc>
              </a:tr>
              <a:tr h="3804036">
                <a:tc>
                  <a:txBody>
                    <a:bodyPr/>
                    <a:lstStyle/>
                    <a:p>
                      <a:r>
                        <a:rPr lang="ru-RU" sz="2400" b="1" dirty="0" smtClean="0">
                          <a:latin typeface="Times New Roman" pitchFamily="18" charset="0"/>
                          <a:cs typeface="Times New Roman" pitchFamily="18" charset="0"/>
                        </a:rPr>
                        <a:t>Проблемы, похожие на мозаику.</a:t>
                      </a:r>
                      <a:endParaRPr lang="ru-RU" sz="2400" b="1" dirty="0">
                        <a:latin typeface="Times New Roman" pitchFamily="18" charset="0"/>
                        <a:cs typeface="Times New Roman" pitchFamily="18" charset="0"/>
                      </a:endParaRPr>
                    </a:p>
                  </a:txBody>
                  <a:tcPr/>
                </a:tc>
                <a:tc>
                  <a:txBody>
                    <a:bodyPr/>
                    <a:lstStyle/>
                    <a:p>
                      <a:endParaRPr lang="ru-RU" sz="2400" dirty="0">
                        <a:latin typeface="Times New Roman" pitchFamily="18" charset="0"/>
                        <a:cs typeface="Times New Roman" pitchFamily="18" charset="0"/>
                      </a:endParaRPr>
                    </a:p>
                  </a:txBody>
                  <a:tcPr/>
                </a:tc>
                <a:tc>
                  <a:txBody>
                    <a:bodyPr/>
                    <a:lstStyle/>
                    <a:p>
                      <a:r>
                        <a:rPr lang="ru-RU" sz="2400" dirty="0" smtClean="0">
                          <a:latin typeface="Times New Roman" pitchFamily="18" charset="0"/>
                          <a:cs typeface="Times New Roman" pitchFamily="18" charset="0"/>
                        </a:rPr>
                        <a:t>Проблема, похожая</a:t>
                      </a:r>
                      <a:r>
                        <a:rPr lang="ru-RU" sz="2400" baseline="0" dirty="0" smtClean="0">
                          <a:latin typeface="Times New Roman" pitchFamily="18" charset="0"/>
                          <a:cs typeface="Times New Roman" pitchFamily="18" charset="0"/>
                        </a:rPr>
                        <a:t> на мозаику, состоит из нескольких отдельных частей. Проблема в целом решается, когда решается каждая ее часть.</a:t>
                      </a:r>
                      <a:endParaRPr lang="ru-RU" sz="2400" dirty="0" smtClean="0">
                        <a:latin typeface="Times New Roman" pitchFamily="18" charset="0"/>
                        <a:cs typeface="Times New Roman" pitchFamily="18" charset="0"/>
                      </a:endParaRPr>
                    </a:p>
                  </a:txBody>
                  <a:tcPr/>
                </a:tc>
              </a:tr>
            </a:tbl>
          </a:graphicData>
        </a:graphic>
      </p:graphicFrame>
      <p:pic>
        <p:nvPicPr>
          <p:cNvPr id="1032" name="Picture 8" descr="C:\Documents and Settings\Admin\Рабочий стол\ввввввв.jpg"/>
          <p:cNvPicPr>
            <a:picLocks noChangeAspect="1" noChangeArrowheads="1"/>
          </p:cNvPicPr>
          <p:nvPr/>
        </p:nvPicPr>
        <p:blipFill>
          <a:blip r:embed="rId2" cstate="print"/>
          <a:srcRect/>
          <a:stretch>
            <a:fillRect/>
          </a:stretch>
        </p:blipFill>
        <p:spPr bwMode="auto">
          <a:xfrm>
            <a:off x="3571867" y="2857496"/>
            <a:ext cx="2370535" cy="2171702"/>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Содержимое 5"/>
          <p:cNvGraphicFramePr>
            <a:graphicFrameLocks noGrp="1"/>
          </p:cNvGraphicFramePr>
          <p:nvPr>
            <p:ph idx="4294967295"/>
          </p:nvPr>
        </p:nvGraphicFramePr>
        <p:xfrm>
          <a:off x="785786" y="642918"/>
          <a:ext cx="7858179" cy="5214974"/>
        </p:xfrm>
        <a:graphic>
          <a:graphicData uri="http://schemas.openxmlformats.org/drawingml/2006/table">
            <a:tbl>
              <a:tblPr firstRow="1" bandRow="1">
                <a:tableStyleId>{5C22544A-7EE6-4342-B048-85BDC9FD1C3A}</a:tableStyleId>
              </a:tblPr>
              <a:tblGrid>
                <a:gridCol w="2619393"/>
                <a:gridCol w="2619393"/>
                <a:gridCol w="2619393"/>
              </a:tblGrid>
              <a:tr h="52149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400" b="1" dirty="0" smtClean="0">
                          <a:latin typeface="Times New Roman" pitchFamily="18" charset="0"/>
                          <a:cs typeface="Times New Roman" pitchFamily="18" charset="0"/>
                        </a:rPr>
                        <a:t>Проблемы похожие на многослойное желе.</a:t>
                      </a:r>
                    </a:p>
                    <a:p>
                      <a:endParaRPr lang="ru-RU" sz="2400" dirty="0">
                        <a:latin typeface="Times New Roman" pitchFamily="18" charset="0"/>
                        <a:cs typeface="Times New Roman" pitchFamily="18" charset="0"/>
                      </a:endParaRPr>
                    </a:p>
                  </a:txBody>
                  <a:tcPr/>
                </a:tc>
                <a:tc>
                  <a:txBody>
                    <a:bodyPr/>
                    <a:lstStyle/>
                    <a:p>
                      <a:endParaRPr lang="ru-RU" sz="2400" dirty="0">
                        <a:latin typeface="Times New Roman" pitchFamily="18" charset="0"/>
                        <a:cs typeface="Times New Roman" pitchFamily="18" charset="0"/>
                      </a:endParaRPr>
                    </a:p>
                  </a:txBody>
                  <a:tcPr/>
                </a:tc>
                <a:tc>
                  <a:txBody>
                    <a:bodyPr/>
                    <a:lstStyle/>
                    <a:p>
                      <a:r>
                        <a:rPr lang="ru-RU" sz="2400" b="0" dirty="0" smtClean="0">
                          <a:latin typeface="Times New Roman" pitchFamily="18" charset="0"/>
                          <a:cs typeface="Times New Roman" pitchFamily="18" charset="0"/>
                        </a:rPr>
                        <a:t>Решение  многослойных проблем состоит из последовательных</a:t>
                      </a:r>
                      <a:r>
                        <a:rPr lang="ru-RU" sz="2400" b="0" baseline="0" dirty="0" smtClean="0">
                          <a:latin typeface="Times New Roman" pitchFamily="18" charset="0"/>
                          <a:cs typeface="Times New Roman" pitchFamily="18" charset="0"/>
                        </a:rPr>
                        <a:t> действий. Такие проблемы решаются, если совершаются все  действия и в правильном порядке.</a:t>
                      </a:r>
                      <a:endParaRPr lang="ru-RU" sz="2400" b="0" dirty="0">
                        <a:latin typeface="Times New Roman" pitchFamily="18" charset="0"/>
                        <a:cs typeface="Times New Roman" pitchFamily="18" charset="0"/>
                      </a:endParaRPr>
                    </a:p>
                  </a:txBody>
                  <a:tcPr/>
                </a:tc>
              </a:tr>
            </a:tbl>
          </a:graphicData>
        </a:graphic>
      </p:graphicFrame>
      <p:pic>
        <p:nvPicPr>
          <p:cNvPr id="2051" name="Picture 3" descr="C:\Documents and Settings\Admin\Рабочий стол\желееее.jpg"/>
          <p:cNvPicPr>
            <a:picLocks noChangeAspect="1" noChangeArrowheads="1"/>
          </p:cNvPicPr>
          <p:nvPr/>
        </p:nvPicPr>
        <p:blipFill>
          <a:blip r:embed="rId2" cstate="print"/>
          <a:srcRect/>
          <a:stretch>
            <a:fillRect/>
          </a:stretch>
        </p:blipFill>
        <p:spPr bwMode="auto">
          <a:xfrm>
            <a:off x="3500430" y="1000108"/>
            <a:ext cx="2476500" cy="2286016"/>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одержимое 4"/>
          <p:cNvGraphicFramePr>
            <a:graphicFrameLocks noGrp="1"/>
          </p:cNvGraphicFramePr>
          <p:nvPr>
            <p:ph idx="4294967295"/>
          </p:nvPr>
        </p:nvGraphicFramePr>
        <p:xfrm>
          <a:off x="785786" y="500042"/>
          <a:ext cx="7715304" cy="5000660"/>
        </p:xfrm>
        <a:graphic>
          <a:graphicData uri="http://schemas.openxmlformats.org/drawingml/2006/table">
            <a:tbl>
              <a:tblPr firstRow="1" bandRow="1">
                <a:tableStyleId>{5C22544A-7EE6-4342-B048-85BDC9FD1C3A}</a:tableStyleId>
              </a:tblPr>
              <a:tblGrid>
                <a:gridCol w="2571768"/>
                <a:gridCol w="2571768"/>
                <a:gridCol w="2571768"/>
              </a:tblGrid>
              <a:tr h="5000660">
                <a:tc>
                  <a:txBody>
                    <a:bodyPr/>
                    <a:lstStyle/>
                    <a:p>
                      <a:r>
                        <a:rPr lang="ru-RU" sz="2400" dirty="0" smtClean="0">
                          <a:latin typeface="Times New Roman" pitchFamily="18" charset="0"/>
                          <a:cs typeface="Times New Roman" pitchFamily="18" charset="0"/>
                        </a:rPr>
                        <a:t>Проблемы, похожие на снежинку.</a:t>
                      </a:r>
                      <a:endParaRPr lang="ru-RU" sz="2400" dirty="0">
                        <a:latin typeface="Times New Roman" pitchFamily="18" charset="0"/>
                        <a:cs typeface="Times New Roman" pitchFamily="18" charset="0"/>
                      </a:endParaRPr>
                    </a:p>
                  </a:txBody>
                  <a:tcPr/>
                </a:tc>
                <a:tc>
                  <a:txBody>
                    <a:bodyPr/>
                    <a:lstStyle/>
                    <a:p>
                      <a:endParaRPr lang="ru-RU" sz="2400" dirty="0">
                        <a:latin typeface="Times New Roman" pitchFamily="18" charset="0"/>
                        <a:cs typeface="Times New Roman" pitchFamily="18" charset="0"/>
                      </a:endParaRPr>
                    </a:p>
                  </a:txBody>
                  <a:tcPr/>
                </a:tc>
                <a:tc>
                  <a:txBody>
                    <a:bodyPr/>
                    <a:lstStyle/>
                    <a:p>
                      <a:r>
                        <a:rPr lang="ru-RU" sz="2400" b="0" dirty="0" smtClean="0">
                          <a:latin typeface="Times New Roman" pitchFamily="18" charset="0"/>
                          <a:cs typeface="Times New Roman" pitchFamily="18" charset="0"/>
                        </a:rPr>
                        <a:t>Проблема, похожая на снежинку,</a:t>
                      </a:r>
                      <a:r>
                        <a:rPr lang="ru-RU" sz="2400" b="0" baseline="0" dirty="0" smtClean="0">
                          <a:latin typeface="Times New Roman" pitchFamily="18" charset="0"/>
                          <a:cs typeface="Times New Roman" pitchFamily="18" charset="0"/>
                        </a:rPr>
                        <a:t> имеет много вариантов решения. Необходимо исследовать все возможные варианты и  выбрать наилучший.</a:t>
                      </a:r>
                      <a:endParaRPr lang="ru-RU" sz="2400" b="0" dirty="0">
                        <a:latin typeface="Times New Roman" pitchFamily="18" charset="0"/>
                        <a:cs typeface="Times New Roman" pitchFamily="18" charset="0"/>
                      </a:endParaRPr>
                    </a:p>
                  </a:txBody>
                  <a:tcPr/>
                </a:tc>
              </a:tr>
            </a:tbl>
          </a:graphicData>
        </a:graphic>
      </p:graphicFrame>
      <p:pic>
        <p:nvPicPr>
          <p:cNvPr id="3074" name="Picture 2" descr="C:\Documents and Settings\Admin\Рабочий стол\снее.jpg"/>
          <p:cNvPicPr>
            <a:picLocks noChangeAspect="1" noChangeArrowheads="1"/>
          </p:cNvPicPr>
          <p:nvPr/>
        </p:nvPicPr>
        <p:blipFill>
          <a:blip r:embed="rId2" cstate="print"/>
          <a:srcRect/>
          <a:stretch>
            <a:fillRect/>
          </a:stretch>
        </p:blipFill>
        <p:spPr bwMode="auto">
          <a:xfrm>
            <a:off x="3643306" y="928670"/>
            <a:ext cx="2071702" cy="214314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4294967295"/>
          </p:nvPr>
        </p:nvGraphicFramePr>
        <p:xfrm>
          <a:off x="857224" y="571480"/>
          <a:ext cx="7499349" cy="4846320"/>
        </p:xfrm>
        <a:graphic>
          <a:graphicData uri="http://schemas.openxmlformats.org/drawingml/2006/table">
            <a:tbl>
              <a:tblPr firstRow="1" bandRow="1">
                <a:tableStyleId>{5C22544A-7EE6-4342-B048-85BDC9FD1C3A}</a:tableStyleId>
              </a:tblPr>
              <a:tblGrid>
                <a:gridCol w="2000264"/>
                <a:gridCol w="2714644"/>
                <a:gridCol w="2784441"/>
              </a:tblGrid>
              <a:tr h="370840">
                <a:tc>
                  <a:txBody>
                    <a:bodyPr/>
                    <a:lstStyle/>
                    <a:p>
                      <a:r>
                        <a:rPr lang="ru-RU" sz="2400" dirty="0" smtClean="0">
                          <a:latin typeface="Times New Roman" pitchFamily="18" charset="0"/>
                          <a:cs typeface="Times New Roman" pitchFamily="18" charset="0"/>
                        </a:rPr>
                        <a:t>Проблемы, похожие на олимпийские</a:t>
                      </a:r>
                      <a:r>
                        <a:rPr lang="ru-RU" sz="2400" baseline="0" dirty="0" smtClean="0">
                          <a:latin typeface="Times New Roman" pitchFamily="18" charset="0"/>
                          <a:cs typeface="Times New Roman" pitchFamily="18" charset="0"/>
                        </a:rPr>
                        <a:t> кольца.</a:t>
                      </a:r>
                      <a:endParaRPr lang="ru-RU" sz="2400" dirty="0">
                        <a:latin typeface="Times New Roman" pitchFamily="18" charset="0"/>
                        <a:cs typeface="Times New Roman" pitchFamily="18" charset="0"/>
                      </a:endParaRPr>
                    </a:p>
                  </a:txBody>
                  <a:tcPr/>
                </a:tc>
                <a:tc>
                  <a:txBody>
                    <a:bodyPr/>
                    <a:lstStyle/>
                    <a:p>
                      <a:endParaRPr lang="ru-RU" sz="2400" dirty="0">
                        <a:latin typeface="Times New Roman" pitchFamily="18" charset="0"/>
                        <a:cs typeface="Times New Roman" pitchFamily="18" charset="0"/>
                      </a:endParaRPr>
                    </a:p>
                  </a:txBody>
                  <a:tcPr/>
                </a:tc>
                <a:tc>
                  <a:txBody>
                    <a:bodyPr/>
                    <a:lstStyle/>
                    <a:p>
                      <a:r>
                        <a:rPr lang="ru-RU" sz="2400" b="0" dirty="0" smtClean="0">
                          <a:latin typeface="Times New Roman" pitchFamily="18" charset="0"/>
                          <a:cs typeface="Times New Roman" pitchFamily="18" charset="0"/>
                        </a:rPr>
                        <a:t>Такие проблемы возникают из-за того, что люди не помогают друг другу, работают только на свой результат.</a:t>
                      </a:r>
                      <a:r>
                        <a:rPr lang="ru-RU" sz="2400" b="0" baseline="0" dirty="0" smtClean="0">
                          <a:latin typeface="Times New Roman" pitchFamily="18" charset="0"/>
                          <a:cs typeface="Times New Roman" pitchFamily="18" charset="0"/>
                        </a:rPr>
                        <a:t> Каждый должен сам добиться успеха в своем деле и помочь это сделать всем остальным участникам.</a:t>
                      </a:r>
                      <a:endParaRPr lang="ru-RU" sz="2400" b="0" dirty="0">
                        <a:latin typeface="Times New Roman" pitchFamily="18" charset="0"/>
                        <a:cs typeface="Times New Roman" pitchFamily="18" charset="0"/>
                      </a:endParaRPr>
                    </a:p>
                  </a:txBody>
                  <a:tcPr/>
                </a:tc>
              </a:tr>
            </a:tbl>
          </a:graphicData>
        </a:graphic>
      </p:graphicFrame>
      <p:pic>
        <p:nvPicPr>
          <p:cNvPr id="4098" name="Picture 2" descr="C:\Documents and Settings\Admin\Рабочий стол\кольца.jpg"/>
          <p:cNvPicPr>
            <a:picLocks noChangeAspect="1" noChangeArrowheads="1"/>
          </p:cNvPicPr>
          <p:nvPr/>
        </p:nvPicPr>
        <p:blipFill>
          <a:blip r:embed="rId2" cstate="print"/>
          <a:srcRect/>
          <a:stretch>
            <a:fillRect/>
          </a:stretch>
        </p:blipFill>
        <p:spPr bwMode="auto">
          <a:xfrm>
            <a:off x="2928926" y="928670"/>
            <a:ext cx="2500330" cy="1714512"/>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4294967295"/>
          </p:nvPr>
        </p:nvGraphicFramePr>
        <p:xfrm>
          <a:off x="500034" y="571480"/>
          <a:ext cx="8143932" cy="5143536"/>
        </p:xfrm>
        <a:graphic>
          <a:graphicData uri="http://schemas.openxmlformats.org/drawingml/2006/table">
            <a:tbl>
              <a:tblPr firstRow="1" bandRow="1">
                <a:tableStyleId>{5C22544A-7EE6-4342-B048-85BDC9FD1C3A}</a:tableStyleId>
              </a:tblPr>
              <a:tblGrid>
                <a:gridCol w="2286016"/>
                <a:gridCol w="3357586"/>
                <a:gridCol w="2500330"/>
              </a:tblGrid>
              <a:tr h="5143536">
                <a:tc>
                  <a:txBody>
                    <a:bodyPr/>
                    <a:lstStyle/>
                    <a:p>
                      <a:r>
                        <a:rPr lang="ru-RU" sz="2400" b="1" dirty="0" smtClean="0">
                          <a:latin typeface="Times New Roman" pitchFamily="18" charset="0"/>
                          <a:cs typeface="Times New Roman" pitchFamily="18" charset="0"/>
                        </a:rPr>
                        <a:t>Проблемы, похожие на притчу о слоне.</a:t>
                      </a:r>
                      <a:endParaRPr lang="ru-RU" sz="2400" b="1" dirty="0">
                        <a:latin typeface="Times New Roman" pitchFamily="18" charset="0"/>
                        <a:cs typeface="Times New Roman" pitchFamily="18" charset="0"/>
                      </a:endParaRPr>
                    </a:p>
                  </a:txBody>
                  <a:tcPr/>
                </a:tc>
                <a:tc>
                  <a:txBody>
                    <a:bodyPr/>
                    <a:lstStyle/>
                    <a:p>
                      <a:r>
                        <a:rPr lang="ru-RU" b="0" dirty="0" smtClean="0">
                          <a:latin typeface="Times New Roman" pitchFamily="18" charset="0"/>
                          <a:cs typeface="Times New Roman" pitchFamily="18" charset="0"/>
                        </a:rPr>
                        <a:t>Четверо слепых впервые в жизни встретились со слоном. Один из них дотронулся до хобота и сказал: «Слон  похож  на толстый канат». «Слон похож на столб», -</a:t>
                      </a:r>
                      <a:r>
                        <a:rPr lang="ru-RU" b="0" baseline="0" dirty="0" smtClean="0">
                          <a:latin typeface="Times New Roman" pitchFamily="18" charset="0"/>
                          <a:cs typeface="Times New Roman" pitchFamily="18" charset="0"/>
                        </a:rPr>
                        <a:t> сказал другой, ощупав ногу слона. Третий коснулся слоновьего живота и заявил : « Слон похож  на огромную бочку». «Он похож на циновку», потрогав слона за ухо, возразил четвертый.</a:t>
                      </a:r>
                      <a:endParaRPr lang="ru-RU" b="0" dirty="0">
                        <a:latin typeface="Times New Roman" pitchFamily="18" charset="0"/>
                        <a:cs typeface="Times New Roman" pitchFamily="18" charset="0"/>
                      </a:endParaRPr>
                    </a:p>
                  </a:txBody>
                  <a:tcPr/>
                </a:tc>
                <a:tc>
                  <a:txBody>
                    <a:bodyPr/>
                    <a:lstStyle/>
                    <a:p>
                      <a:r>
                        <a:rPr lang="ru-RU" b="0" dirty="0" smtClean="0">
                          <a:latin typeface="Times New Roman" pitchFamily="18" charset="0"/>
                          <a:cs typeface="Times New Roman" pitchFamily="18" charset="0"/>
                        </a:rPr>
                        <a:t>Такие проблемы возникают</a:t>
                      </a:r>
                      <a:r>
                        <a:rPr lang="ru-RU" b="0" baseline="0" dirty="0" smtClean="0">
                          <a:latin typeface="Times New Roman" pitchFamily="18" charset="0"/>
                          <a:cs typeface="Times New Roman" pitchFamily="18" charset="0"/>
                        </a:rPr>
                        <a:t> из-за того, что люди по разному понимают значение слов или поступков. Для того чтобы решить такую проблему, необходимо понять, что имеет в виду каждый собеседник, и прийти к взаимопониманию.</a:t>
                      </a:r>
                      <a:endParaRPr lang="ru-RU" b="0"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chemeClr val="tx1"/>
                </a:solidFill>
                <a:latin typeface="Times New Roman" pitchFamily="18" charset="0"/>
                <a:cs typeface="Times New Roman" pitchFamily="18" charset="0"/>
              </a:rPr>
              <a:t>Определение типа проблем.</a:t>
            </a:r>
            <a:endParaRPr lang="ru-RU" dirty="0">
              <a:solidFill>
                <a:schemeClr val="tx1"/>
              </a:solidFill>
              <a:latin typeface="Times New Roman" pitchFamily="18" charset="0"/>
              <a:cs typeface="Times New Roman" pitchFamily="18" charset="0"/>
            </a:endParaRPr>
          </a:p>
        </p:txBody>
      </p:sp>
      <p:sp>
        <p:nvSpPr>
          <p:cNvPr id="3" name="Содержимое 2"/>
          <p:cNvSpPr>
            <a:spLocks noGrp="1"/>
          </p:cNvSpPr>
          <p:nvPr>
            <p:ph sz="quarter" idx="1"/>
          </p:nvPr>
        </p:nvSpPr>
        <p:spPr/>
        <p:txBody>
          <a:bodyPr>
            <a:normAutofit/>
          </a:bodyPr>
          <a:lstStyle/>
          <a:p>
            <a:r>
              <a:rPr lang="ru-RU" sz="3600" b="1" dirty="0" smtClean="0">
                <a:latin typeface="Times New Roman" pitchFamily="18" charset="0"/>
                <a:cs typeface="Times New Roman" pitchFamily="18" charset="0"/>
              </a:rPr>
              <a:t>Ситуация №1</a:t>
            </a:r>
          </a:p>
          <a:p>
            <a:pPr>
              <a:buNone/>
            </a:pPr>
            <a:r>
              <a:rPr lang="ru-RU" sz="3600" dirty="0" smtClean="0">
                <a:latin typeface="Times New Roman" pitchFamily="18" charset="0"/>
                <a:cs typeface="Times New Roman" pitchFamily="18" charset="0"/>
              </a:rPr>
              <a:t>Ученики 5 класса решили поставить всем классом спектакль к концу учебного года. Решить-то они решили, а как это самим сделать – не знают. Как же им действовать в этой ситуации?</a:t>
            </a:r>
            <a:endParaRPr lang="ru-RU"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4294967295"/>
          </p:nvPr>
        </p:nvSpPr>
        <p:spPr>
          <a:xfrm>
            <a:off x="714348" y="357166"/>
            <a:ext cx="7772400" cy="4572000"/>
          </a:xfrm>
        </p:spPr>
        <p:txBody>
          <a:bodyPr>
            <a:noAutofit/>
          </a:bodyPr>
          <a:lstStyle/>
          <a:p>
            <a:r>
              <a:rPr lang="ru-RU" sz="3200" b="1" dirty="0" smtClean="0">
                <a:latin typeface="Times New Roman" pitchFamily="18" charset="0"/>
                <a:cs typeface="Times New Roman" pitchFamily="18" charset="0"/>
              </a:rPr>
              <a:t>Ситуация №2</a:t>
            </a:r>
          </a:p>
          <a:p>
            <a:pPr>
              <a:buNone/>
            </a:pPr>
            <a:r>
              <a:rPr lang="ru-RU" sz="3200" dirty="0" smtClean="0">
                <a:latin typeface="Times New Roman" pitchFamily="18" charset="0"/>
                <a:cs typeface="Times New Roman" pitchFamily="18" charset="0"/>
              </a:rPr>
              <a:t>Группа учеников 5 класса очень заинтересовалась загадочным материком Антарктида. Решили ребята всё о ней узнать. Подобрали в библиотеке литературу и ахнули: «Как много!». Есть книги о животных и растениях Антарктиды, о её климатических особенностях, об истории освоения материка, о работе международных исследовательских станций…  Как всё это прочитать? Что делать?! </a:t>
            </a:r>
            <a:endParaRPr lang="ru-RU"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4294967295"/>
          </p:nvPr>
        </p:nvSpPr>
        <p:spPr>
          <a:xfrm>
            <a:off x="500034" y="928670"/>
            <a:ext cx="7786710" cy="4662502"/>
          </a:xfrm>
        </p:spPr>
        <p:txBody>
          <a:bodyPr>
            <a:noAutofit/>
          </a:bodyPr>
          <a:lstStyle/>
          <a:p>
            <a:r>
              <a:rPr lang="ru-RU" sz="3200" b="1" dirty="0" smtClean="0">
                <a:latin typeface="Times New Roman" pitchFamily="18" charset="0"/>
                <a:cs typeface="Times New Roman" pitchFamily="18" charset="0"/>
              </a:rPr>
              <a:t>Ситуация №3</a:t>
            </a:r>
          </a:p>
          <a:p>
            <a:pPr>
              <a:buNone/>
            </a:pPr>
            <a:r>
              <a:rPr lang="ru-RU" sz="3200" dirty="0" smtClean="0">
                <a:latin typeface="Times New Roman" pitchFamily="18" charset="0"/>
                <a:cs typeface="Times New Roman" pitchFamily="18" charset="0"/>
              </a:rPr>
              <a:t>Один ученик готовился дома к уроку по географии. Выучил параграф, рассказал маме. И он, и мама остались довольны подготовкой. А учительница сказала, что ответ «хороший», но совсем не «отличный», и поставила «четвёрку». Мальчик дома так и не мог объяснить маме, почему он получил «четвёрку», а не «пятёрку».</a:t>
            </a:r>
            <a:endParaRPr lang="ru-RU"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праведливость">
  <a:themeElements>
    <a:clrScheme name="Справедливость">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Справедливость">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Справедливость">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77</TotalTime>
  <Words>613</Words>
  <Application>Microsoft Office PowerPoint</Application>
  <PresentationFormat>Экран (4:3)</PresentationFormat>
  <Paragraphs>30</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Справедливость</vt:lpstr>
      <vt:lpstr>Обучающий семинар: учимся распознавать проблемы.</vt:lpstr>
      <vt:lpstr>Какие бывают проблемы и как они решаются?</vt:lpstr>
      <vt:lpstr>Слайд 3</vt:lpstr>
      <vt:lpstr>Слайд 4</vt:lpstr>
      <vt:lpstr>Слайд 5</vt:lpstr>
      <vt:lpstr>Слайд 6</vt:lpstr>
      <vt:lpstr>Определение типа проблем.</vt:lpstr>
      <vt:lpstr>Слайд 8</vt:lpstr>
      <vt:lpstr>Слайд 9</vt:lpstr>
      <vt:lpstr>Слайд 10</vt:lpstr>
      <vt:lpstr>Слайд 11</vt:lpstr>
      <vt:lpstr>Слайд 12</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Обучающий семинар: учимся распознавать проблемы.</dc:title>
  <dc:creator>Admin</dc:creator>
  <cp:lastModifiedBy>Маракулина Галина Александровна</cp:lastModifiedBy>
  <cp:revision>10</cp:revision>
  <dcterms:created xsi:type="dcterms:W3CDTF">2013-11-13T08:14:42Z</dcterms:created>
  <dcterms:modified xsi:type="dcterms:W3CDTF">2014-04-22T05:10:47Z</dcterms:modified>
</cp:coreProperties>
</file>