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782BF69-B686-4E32-910A-A520C674FD50}" type="datetimeFigureOut">
              <a:rPr lang="ru-RU" smtClean="0"/>
              <a:t>30.06.2016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782BF69-B686-4E32-910A-A520C674FD50}" type="datetimeFigureOut">
              <a:rPr lang="ru-RU" smtClean="0"/>
              <a:t>30.06.2016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782BF69-B686-4E32-910A-A520C674FD50}" type="datetimeFigureOut">
              <a:rPr lang="ru-RU" smtClean="0"/>
              <a:t>30.06.2016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782BF69-B686-4E32-910A-A520C674FD50}" type="datetimeFigureOut">
              <a:rPr lang="ru-RU" smtClean="0"/>
              <a:t>30.06.2016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782BF69-B686-4E32-910A-A520C674FD50}" type="datetimeFigureOut">
              <a:rPr lang="ru-RU" smtClean="0"/>
              <a:t>30.06.2016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782BF69-B686-4E32-910A-A520C674FD50}" type="datetimeFigureOut">
              <a:rPr lang="ru-RU" smtClean="0"/>
              <a:t>30.06.2016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782BF69-B686-4E32-910A-A520C674FD50}" type="datetimeFigureOut">
              <a:rPr lang="ru-RU" smtClean="0"/>
              <a:t>30.06.2016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782BF69-B686-4E32-910A-A520C674FD50}" type="datetimeFigureOut">
              <a:rPr lang="ru-RU" smtClean="0"/>
              <a:t>30.06.2016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782BF69-B686-4E32-910A-A520C674FD50}" type="datetimeFigureOut">
              <a:rPr lang="ru-RU" smtClean="0"/>
              <a:t>30.06.2016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782BF69-B686-4E32-910A-A520C674FD50}" type="datetimeFigureOut">
              <a:rPr lang="ru-RU" smtClean="0"/>
              <a:t>30.06.2016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782BF69-B686-4E32-910A-A520C674FD50}" type="datetimeFigureOut">
              <a:rPr lang="ru-RU" smtClean="0"/>
              <a:t>30.06.2016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523C94-7105-4677-A4EE-566E4292860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2BF69-B686-4E32-910A-A520C674FD50}" type="datetimeFigureOut">
              <a:rPr lang="ru-RU" smtClean="0"/>
              <a:t>30.06.2016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23C94-7105-4677-A4EE-566E4292860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764704"/>
            <a:ext cx="8064896" cy="2406129"/>
          </a:xfrm>
        </p:spPr>
        <p:txBody>
          <a:bodyPr>
            <a:normAutofit/>
          </a:bodyPr>
          <a:lstStyle/>
          <a:p>
            <a:r>
              <a:rPr lang="ru-RU" dirty="0" smtClean="0"/>
              <a:t>У П Р А Ж Н Е Н И Я</a:t>
            </a:r>
            <a:br>
              <a:rPr lang="ru-RU" dirty="0" smtClean="0"/>
            </a:br>
            <a:r>
              <a:rPr lang="ru-RU" dirty="0" smtClean="0"/>
              <a:t>на формирование </a:t>
            </a:r>
            <a:r>
              <a:rPr lang="ru-RU" dirty="0"/>
              <a:t>умения </a:t>
            </a:r>
            <a:r>
              <a:rPr lang="ru-RU" dirty="0" smtClean="0"/>
              <a:t>устанавливать аналогии</a:t>
            </a:r>
            <a:endParaRPr lang="ru-RU" dirty="0"/>
          </a:p>
        </p:txBody>
      </p:sp>
      <p:sp>
        <p:nvSpPr>
          <p:cNvPr id="3" name="TextBox 2"/>
          <p:cNvSpPr txBox="1"/>
          <p:nvPr/>
        </p:nvSpPr>
        <p:spPr>
          <a:xfrm>
            <a:off x="2411760" y="3917567"/>
            <a:ext cx="6453946" cy="1631216"/>
          </a:xfrm>
          <a:prstGeom prst="rect">
            <a:avLst/>
          </a:prstGeom>
          <a:noFill/>
        </p:spPr>
        <p:txBody>
          <a:bodyPr wrap="none" rtlCol="0">
            <a:spAutoFit/>
          </a:bodyPr>
          <a:lstStyle/>
          <a:p>
            <a:r>
              <a:rPr lang="ru-RU" sz="2000" i="1" dirty="0" smtClean="0"/>
              <a:t>Человек может стать умным тремя путями:</a:t>
            </a:r>
          </a:p>
          <a:p>
            <a:r>
              <a:rPr lang="ru-RU" sz="2000" i="1" dirty="0" smtClean="0"/>
              <a:t>Путем подражания – это самый легкий путь,</a:t>
            </a:r>
          </a:p>
          <a:p>
            <a:r>
              <a:rPr lang="ru-RU" sz="2000" i="1" dirty="0" smtClean="0"/>
              <a:t>Путем опыта – это самый трудный путь</a:t>
            </a:r>
          </a:p>
          <a:p>
            <a:r>
              <a:rPr lang="ru-RU" sz="2000" i="1" dirty="0" smtClean="0"/>
              <a:t>И путем размышления – это самый благородный путь.</a:t>
            </a:r>
          </a:p>
          <a:p>
            <a:pPr algn="r"/>
            <a:r>
              <a:rPr lang="ru-RU" sz="2000" i="1" dirty="0" smtClean="0"/>
              <a:t>Китайская пословица</a:t>
            </a:r>
            <a:endParaRPr lang="ru-RU" sz="20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04"/>
            <a:ext cx="8229600" cy="634082"/>
          </a:xfrm>
        </p:spPr>
        <p:txBody>
          <a:bodyPr>
            <a:normAutofit/>
          </a:bodyPr>
          <a:lstStyle/>
          <a:p>
            <a:pPr algn="l"/>
            <a:r>
              <a:rPr lang="ru-RU" sz="2400" b="1" dirty="0" smtClean="0"/>
              <a:t>1. Разминка</a:t>
            </a:r>
            <a:endParaRPr lang="ru-RU" sz="2400" b="1" dirty="0"/>
          </a:p>
        </p:txBody>
      </p:sp>
      <p:sp>
        <p:nvSpPr>
          <p:cNvPr id="3" name="Объект 2"/>
          <p:cNvSpPr>
            <a:spLocks noGrp="1"/>
          </p:cNvSpPr>
          <p:nvPr>
            <p:ph idx="1"/>
          </p:nvPr>
        </p:nvSpPr>
        <p:spPr>
          <a:xfrm>
            <a:off x="179512" y="404664"/>
            <a:ext cx="8712968" cy="792088"/>
          </a:xfrm>
        </p:spPr>
        <p:txBody>
          <a:bodyPr/>
          <a:lstStyle/>
          <a:p>
            <a:pPr marL="0" indent="0">
              <a:buNone/>
            </a:pPr>
            <a:r>
              <a:rPr lang="ru-RU" sz="2000" dirty="0" smtClean="0"/>
              <a:t>Сравните пословицы в левой и правой частях листа. Подберите к пословице, расположенной слева, близкую по смыслу из правой части.</a:t>
            </a:r>
          </a:p>
          <a:p>
            <a:pPr marL="0" indent="0">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030765727"/>
              </p:ext>
            </p:extLst>
          </p:nvPr>
        </p:nvGraphicFramePr>
        <p:xfrm>
          <a:off x="611560" y="1219200"/>
          <a:ext cx="7344816" cy="5638800"/>
        </p:xfrm>
        <a:graphic>
          <a:graphicData uri="http://schemas.openxmlformats.org/drawingml/2006/table">
            <a:tbl>
              <a:tblPr firstRow="1" bandRow="1">
                <a:tableStyleId>{9D7B26C5-4107-4FEC-AEDC-1716B250A1EF}</a:tableStyleId>
              </a:tblPr>
              <a:tblGrid>
                <a:gridCol w="2383844"/>
                <a:gridCol w="4960972"/>
              </a:tblGrid>
              <a:tr h="648072">
                <a:tc>
                  <a:txBody>
                    <a:bodyPr/>
                    <a:lstStyle/>
                    <a:p>
                      <a:r>
                        <a:rPr lang="ru-RU" sz="1800" b="0" dirty="0" smtClean="0"/>
                        <a:t>А. Что посеешь, то и пожнешь.</a:t>
                      </a:r>
                      <a:endParaRPr lang="ru-RU" sz="1800" b="0" dirty="0"/>
                    </a:p>
                  </a:txBody>
                  <a:tcPr/>
                </a:tc>
                <a:tc>
                  <a:txBody>
                    <a:bodyPr/>
                    <a:lstStyle/>
                    <a:p>
                      <a:pPr marL="342900" indent="-342900">
                        <a:buAutoNum type="arabicParenR"/>
                      </a:pPr>
                      <a:r>
                        <a:rPr lang="ru-RU" sz="1700" b="0" baseline="0" dirty="0" smtClean="0"/>
                        <a:t>По Сеньке и шапка.</a:t>
                      </a:r>
                    </a:p>
                    <a:p>
                      <a:pPr marL="342900" indent="-342900">
                        <a:buAutoNum type="arabicParenR"/>
                      </a:pPr>
                      <a:r>
                        <a:rPr lang="ru-RU" sz="1700" b="0" baseline="0" dirty="0" smtClean="0"/>
                        <a:t>Как постелешь, так и поспишь.</a:t>
                      </a:r>
                    </a:p>
                    <a:p>
                      <a:pPr marL="342900" indent="-342900">
                        <a:buAutoNum type="arabicParenR"/>
                      </a:pPr>
                      <a:r>
                        <a:rPr lang="ru-RU" sz="1700" b="0" baseline="0" dirty="0" smtClean="0"/>
                        <a:t>Что с возу упало, то и  пропало.</a:t>
                      </a:r>
                    </a:p>
                    <a:p>
                      <a:pPr marL="342900" indent="-342900">
                        <a:buAutoNum type="arabicParenR"/>
                      </a:pPr>
                      <a:r>
                        <a:rPr lang="ru-RU" sz="1700" b="0" baseline="0" dirty="0" smtClean="0"/>
                        <a:t>Каков поп, таков и приход.</a:t>
                      </a:r>
                      <a:endParaRPr lang="ru-RU" sz="1700" b="0" dirty="0"/>
                    </a:p>
                  </a:txBody>
                  <a:tcPr/>
                </a:tc>
              </a:tr>
              <a:tr h="648072">
                <a:tc>
                  <a:txBody>
                    <a:bodyPr/>
                    <a:lstStyle/>
                    <a:p>
                      <a:r>
                        <a:rPr lang="ru-RU" sz="1800" dirty="0" smtClean="0"/>
                        <a:t>Б. Любишь</a:t>
                      </a:r>
                      <a:r>
                        <a:rPr lang="ru-RU" sz="1800" baseline="0" dirty="0" smtClean="0"/>
                        <a:t> кататься – люби и саночки возить.</a:t>
                      </a:r>
                      <a:endParaRPr lang="ru-RU" sz="1800" dirty="0"/>
                    </a:p>
                  </a:txBody>
                  <a:tcPr/>
                </a:tc>
                <a:tc>
                  <a:txBody>
                    <a:bodyPr/>
                    <a:lstStyle/>
                    <a:p>
                      <a:pPr marL="342900" indent="-342900">
                        <a:buAutoNum type="arabicParenR"/>
                      </a:pPr>
                      <a:r>
                        <a:rPr lang="ru-RU" sz="1700" dirty="0" smtClean="0"/>
                        <a:t>Нет худа без добра.</a:t>
                      </a:r>
                    </a:p>
                    <a:p>
                      <a:pPr marL="342900" indent="-342900">
                        <a:buAutoNum type="arabicParenR"/>
                      </a:pPr>
                      <a:r>
                        <a:rPr lang="ru-RU" sz="1700" dirty="0" smtClean="0"/>
                        <a:t>Не спеши языком, торопись делом.</a:t>
                      </a:r>
                    </a:p>
                    <a:p>
                      <a:pPr marL="342900" indent="-342900">
                        <a:buAutoNum type="arabicParenR"/>
                      </a:pPr>
                      <a:r>
                        <a:rPr lang="ru-RU" sz="1700" dirty="0" smtClean="0"/>
                        <a:t>Лучше хромать, чем сиднем сидеть.</a:t>
                      </a:r>
                    </a:p>
                    <a:p>
                      <a:pPr marL="342900" indent="-342900">
                        <a:buAutoNum type="arabicParenR"/>
                      </a:pPr>
                      <a:r>
                        <a:rPr lang="ru-RU" sz="1700" dirty="0" smtClean="0"/>
                        <a:t>Без труда не вынешь и рыбку из пруда.</a:t>
                      </a:r>
                      <a:endParaRPr lang="ru-RU" sz="1700" dirty="0"/>
                    </a:p>
                  </a:txBody>
                  <a:tcPr/>
                </a:tc>
              </a:tr>
              <a:tr h="648072">
                <a:tc>
                  <a:txBody>
                    <a:bodyPr/>
                    <a:lstStyle/>
                    <a:p>
                      <a:r>
                        <a:rPr lang="ru-RU" sz="1800" dirty="0" smtClean="0"/>
                        <a:t>В.</a:t>
                      </a:r>
                      <a:r>
                        <a:rPr lang="ru-RU" sz="1800" baseline="0" dirty="0" smtClean="0"/>
                        <a:t> У страха глаза велики.</a:t>
                      </a:r>
                      <a:endParaRPr lang="ru-RU" sz="1800" dirty="0"/>
                    </a:p>
                  </a:txBody>
                  <a:tcPr/>
                </a:tc>
                <a:tc>
                  <a:txBody>
                    <a:bodyPr/>
                    <a:lstStyle/>
                    <a:p>
                      <a:pPr marL="342900" indent="-342900">
                        <a:buAutoNum type="arabicParenR"/>
                      </a:pPr>
                      <a:r>
                        <a:rPr lang="ru-RU" sz="1700" dirty="0" smtClean="0"/>
                        <a:t>Волков бояться – в лес не ходить.</a:t>
                      </a:r>
                    </a:p>
                    <a:p>
                      <a:pPr marL="342900" indent="-342900">
                        <a:buAutoNum type="arabicParenR"/>
                      </a:pPr>
                      <a:r>
                        <a:rPr lang="ru-RU" sz="1700" dirty="0" smtClean="0"/>
                        <a:t>Смелость города берет.</a:t>
                      </a:r>
                    </a:p>
                    <a:p>
                      <a:pPr marL="342900" indent="-342900">
                        <a:buAutoNum type="arabicParenR"/>
                      </a:pPr>
                      <a:r>
                        <a:rPr lang="ru-RU" sz="1700" dirty="0" smtClean="0"/>
                        <a:t>Не ножа бойся, а языка.</a:t>
                      </a:r>
                    </a:p>
                    <a:p>
                      <a:pPr marL="342900" indent="-342900">
                        <a:buAutoNum type="arabicParenR"/>
                      </a:pPr>
                      <a:r>
                        <a:rPr lang="ru-RU" sz="1700" dirty="0" smtClean="0"/>
                        <a:t>Трус и таракана примет за великана.</a:t>
                      </a:r>
                      <a:endParaRPr lang="ru-RU" sz="1700" dirty="0"/>
                    </a:p>
                  </a:txBody>
                  <a:tcPr/>
                </a:tc>
              </a:tr>
              <a:tr h="648072">
                <a:tc>
                  <a:txBody>
                    <a:bodyPr/>
                    <a:lstStyle/>
                    <a:p>
                      <a:r>
                        <a:rPr lang="ru-RU" sz="1800" dirty="0" smtClean="0"/>
                        <a:t>Г. Яблоко</a:t>
                      </a:r>
                      <a:r>
                        <a:rPr lang="ru-RU" sz="1800" baseline="0" dirty="0" smtClean="0"/>
                        <a:t> от яблони недалеко падает</a:t>
                      </a:r>
                      <a:endParaRPr lang="ru-RU" sz="1800" dirty="0"/>
                    </a:p>
                  </a:txBody>
                  <a:tcPr/>
                </a:tc>
                <a:tc>
                  <a:txBody>
                    <a:bodyPr/>
                    <a:lstStyle/>
                    <a:p>
                      <a:pPr marL="342900" indent="-342900">
                        <a:buAutoNum type="arabicParenR"/>
                      </a:pPr>
                      <a:r>
                        <a:rPr lang="ru-RU" sz="1700" dirty="0" smtClean="0"/>
                        <a:t>Два сапога – пара.</a:t>
                      </a:r>
                    </a:p>
                    <a:p>
                      <a:pPr marL="342900" indent="-342900">
                        <a:buAutoNum type="arabicParenR"/>
                      </a:pPr>
                      <a:r>
                        <a:rPr lang="ru-RU" sz="1700" dirty="0" smtClean="0"/>
                        <a:t>Горшок котлу – не товарищ.</a:t>
                      </a:r>
                    </a:p>
                    <a:p>
                      <a:pPr marL="342900" indent="-342900">
                        <a:buAutoNum type="arabicParenR"/>
                      </a:pPr>
                      <a:r>
                        <a:rPr lang="ru-RU" sz="1700" dirty="0" smtClean="0"/>
                        <a:t>Какое семя, такое и племя.</a:t>
                      </a:r>
                    </a:p>
                    <a:p>
                      <a:pPr marL="342900" indent="-342900">
                        <a:buAutoNum type="arabicParenR"/>
                      </a:pPr>
                      <a:r>
                        <a:rPr lang="ru-RU" sz="1700" dirty="0" smtClean="0"/>
                        <a:t>Горбатого могила исправит.</a:t>
                      </a:r>
                      <a:endParaRPr lang="ru-RU" sz="1700" dirty="0"/>
                    </a:p>
                  </a:txBody>
                  <a:tcPr/>
                </a:tc>
              </a:tr>
              <a:tr h="648072">
                <a:tc>
                  <a:txBody>
                    <a:bodyPr/>
                    <a:lstStyle/>
                    <a:p>
                      <a:r>
                        <a:rPr lang="ru-RU" sz="1800" dirty="0" smtClean="0"/>
                        <a:t>Д. Мягко стелет, да жестко спать.</a:t>
                      </a:r>
                      <a:endParaRPr lang="ru-RU" sz="1800" dirty="0"/>
                    </a:p>
                  </a:txBody>
                  <a:tcPr/>
                </a:tc>
                <a:tc>
                  <a:txBody>
                    <a:bodyPr/>
                    <a:lstStyle/>
                    <a:p>
                      <a:pPr marL="342900" indent="-342900">
                        <a:buAutoNum type="arabicParenR"/>
                      </a:pPr>
                      <a:r>
                        <a:rPr lang="ru-RU" sz="1700" dirty="0" smtClean="0"/>
                        <a:t>На языке</a:t>
                      </a:r>
                      <a:r>
                        <a:rPr lang="ru-RU" sz="1700" baseline="0" dirty="0" smtClean="0"/>
                        <a:t> мёд, а на сердце лёд.</a:t>
                      </a:r>
                    </a:p>
                    <a:p>
                      <a:pPr marL="342900" indent="-342900">
                        <a:buAutoNum type="arabicParenR"/>
                      </a:pPr>
                      <a:r>
                        <a:rPr lang="ru-RU" sz="1700" baseline="0" dirty="0" smtClean="0"/>
                        <a:t>Дарёному коню в зубы не смотрят.</a:t>
                      </a:r>
                    </a:p>
                    <a:p>
                      <a:pPr marL="342900" indent="-342900">
                        <a:buAutoNum type="arabicParenR"/>
                      </a:pPr>
                      <a:r>
                        <a:rPr lang="ru-RU" sz="1700" baseline="0" dirty="0" smtClean="0"/>
                        <a:t>Мал золотник, да дорог….</a:t>
                      </a:r>
                    </a:p>
                    <a:p>
                      <a:pPr marL="342900" indent="-342900">
                        <a:buAutoNum type="arabicParenR"/>
                      </a:pPr>
                      <a:r>
                        <a:rPr lang="ru-RU" sz="1700" baseline="0" dirty="0" smtClean="0"/>
                        <a:t>Иди в родной край, там и под ёлкой рай.</a:t>
                      </a:r>
                      <a:endParaRPr lang="ru-RU" sz="1700" dirty="0"/>
                    </a:p>
                  </a:txBody>
                  <a:tcPr/>
                </a:tc>
              </a:tr>
            </a:tbl>
          </a:graphicData>
        </a:graphic>
      </p:graphicFrame>
    </p:spTree>
    <p:extLst>
      <p:ext uri="{BB962C8B-B14F-4D97-AF65-F5344CB8AC3E}">
        <p14:creationId xmlns:p14="http://schemas.microsoft.com/office/powerpoint/2010/main" val="3795584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45" y="24764"/>
            <a:ext cx="1738536" cy="634082"/>
          </a:xfrm>
        </p:spPr>
        <p:txBody>
          <a:bodyPr>
            <a:normAutofit/>
          </a:bodyPr>
          <a:lstStyle/>
          <a:p>
            <a:r>
              <a:rPr lang="ru-RU" sz="2400" b="1" dirty="0" smtClean="0"/>
              <a:t>Задание 2.</a:t>
            </a:r>
            <a:endParaRPr lang="ru-RU" sz="2400" b="1" dirty="0"/>
          </a:p>
        </p:txBody>
      </p:sp>
      <p:sp>
        <p:nvSpPr>
          <p:cNvPr id="3" name="Объект 2"/>
          <p:cNvSpPr>
            <a:spLocks noGrp="1"/>
          </p:cNvSpPr>
          <p:nvPr>
            <p:ph idx="1"/>
          </p:nvPr>
        </p:nvSpPr>
        <p:spPr>
          <a:xfrm>
            <a:off x="251520" y="692696"/>
            <a:ext cx="8640960" cy="5904656"/>
          </a:xfrm>
        </p:spPr>
        <p:txBody>
          <a:bodyPr>
            <a:normAutofit/>
          </a:bodyPr>
          <a:lstStyle/>
          <a:p>
            <a:pPr marL="0" indent="0">
              <a:buNone/>
            </a:pPr>
            <a:r>
              <a:rPr lang="ru-RU" i="1" dirty="0" smtClean="0"/>
              <a:t>Проанализируйте следующие пары слов и по аналогии вставьте пропущенные слова:</a:t>
            </a:r>
          </a:p>
          <a:p>
            <a:pPr marL="0" indent="0">
              <a:buNone/>
            </a:pPr>
            <a:endParaRPr lang="ru-RU" sz="1200" dirty="0" smtClean="0"/>
          </a:p>
          <a:p>
            <a:pPr marL="0" indent="0">
              <a:buNone/>
            </a:pPr>
            <a:r>
              <a:rPr lang="ru-RU" dirty="0" smtClean="0"/>
              <a:t>Курица – цыплёнок;         лошадь - ….</a:t>
            </a:r>
          </a:p>
          <a:p>
            <a:pPr marL="0" indent="0">
              <a:buNone/>
            </a:pPr>
            <a:r>
              <a:rPr lang="ru-RU" dirty="0" smtClean="0"/>
              <a:t>Заяц – капуста;                  ….. – жёлудь</a:t>
            </a:r>
          </a:p>
          <a:p>
            <a:pPr marL="0" indent="0">
              <a:buNone/>
            </a:pPr>
            <a:r>
              <a:rPr lang="ru-RU" dirty="0" smtClean="0"/>
              <a:t>Небо – птица;                    вода - …..</a:t>
            </a:r>
          </a:p>
          <a:p>
            <a:pPr marL="0" indent="0">
              <a:buNone/>
            </a:pPr>
            <a:r>
              <a:rPr lang="ru-RU" dirty="0" smtClean="0"/>
              <a:t>Человек – врач;                 ….. – ветеринар</a:t>
            </a:r>
          </a:p>
          <a:p>
            <a:pPr marL="0" indent="0">
              <a:buNone/>
            </a:pPr>
            <a:r>
              <a:rPr lang="ru-RU" dirty="0" smtClean="0"/>
              <a:t>Волки – лес;                       люди - ….</a:t>
            </a:r>
          </a:p>
          <a:p>
            <a:pPr marL="0" indent="0">
              <a:buNone/>
            </a:pPr>
            <a:r>
              <a:rPr lang="ru-RU" dirty="0" smtClean="0"/>
              <a:t> Человек – губы;               ….. – хобот </a:t>
            </a:r>
          </a:p>
          <a:p>
            <a:pPr marL="0" indent="0">
              <a:buNone/>
            </a:pPr>
            <a:r>
              <a:rPr lang="ru-RU" dirty="0" smtClean="0"/>
              <a:t>Собака – лёгкие;               …. – жабры </a:t>
            </a:r>
          </a:p>
          <a:p>
            <a:pPr marL="0" indent="0">
              <a:buNone/>
            </a:pPr>
            <a:endParaRPr lang="ru-RU" dirty="0"/>
          </a:p>
        </p:txBody>
      </p:sp>
    </p:spTree>
    <p:extLst>
      <p:ext uri="{BB962C8B-B14F-4D97-AF65-F5344CB8AC3E}">
        <p14:creationId xmlns:p14="http://schemas.microsoft.com/office/powerpoint/2010/main" val="565058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45" y="24764"/>
            <a:ext cx="1738536" cy="634082"/>
          </a:xfrm>
        </p:spPr>
        <p:txBody>
          <a:bodyPr>
            <a:normAutofit/>
          </a:bodyPr>
          <a:lstStyle/>
          <a:p>
            <a:r>
              <a:rPr lang="ru-RU" sz="2400" b="1" dirty="0" smtClean="0"/>
              <a:t>Задание 3.</a:t>
            </a:r>
            <a:endParaRPr lang="ru-RU" sz="2400" b="1" dirty="0"/>
          </a:p>
        </p:txBody>
      </p:sp>
      <p:sp>
        <p:nvSpPr>
          <p:cNvPr id="3" name="Объект 2"/>
          <p:cNvSpPr>
            <a:spLocks noGrp="1"/>
          </p:cNvSpPr>
          <p:nvPr>
            <p:ph idx="1"/>
          </p:nvPr>
        </p:nvSpPr>
        <p:spPr>
          <a:xfrm>
            <a:off x="251520" y="692696"/>
            <a:ext cx="8640960" cy="5904656"/>
          </a:xfrm>
        </p:spPr>
        <p:txBody>
          <a:bodyPr>
            <a:normAutofit/>
          </a:bodyPr>
          <a:lstStyle/>
          <a:p>
            <a:pPr marL="0" indent="0">
              <a:buNone/>
            </a:pPr>
            <a:r>
              <a:rPr lang="ru-RU" i="1" dirty="0" smtClean="0"/>
              <a:t>Определите закономерность образования слов в скобках в первой строке и по аналогии запишите слова в скобках во второй строке</a:t>
            </a:r>
          </a:p>
          <a:p>
            <a:pPr marL="0" indent="0">
              <a:buNone/>
            </a:pPr>
            <a:endParaRPr lang="ru-RU" sz="1200" dirty="0" smtClean="0"/>
          </a:p>
          <a:p>
            <a:pPr marL="0" indent="0">
              <a:buNone/>
            </a:pPr>
            <a:endParaRPr lang="ru-RU" sz="2800" b="1" dirty="0" smtClean="0"/>
          </a:p>
          <a:p>
            <a:pPr marL="0" indent="0">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194981666"/>
              </p:ext>
            </p:extLst>
          </p:nvPr>
        </p:nvGraphicFramePr>
        <p:xfrm>
          <a:off x="251520" y="2492896"/>
          <a:ext cx="8496944" cy="2225040"/>
        </p:xfrm>
        <a:graphic>
          <a:graphicData uri="http://schemas.openxmlformats.org/drawingml/2006/table">
            <a:tbl>
              <a:tblPr firstRow="1" bandRow="1">
                <a:tableStyleId>{616DA210-FB5B-4158-B5E0-FEB733F419BA}</a:tableStyleId>
              </a:tblPr>
              <a:tblGrid>
                <a:gridCol w="5040560"/>
                <a:gridCol w="3456384"/>
              </a:tblGrid>
              <a:tr h="1872208">
                <a:tc>
                  <a:txBody>
                    <a:bodyPr/>
                    <a:lstStyle/>
                    <a:p>
                      <a:pPr marL="0" indent="0">
                        <a:buNone/>
                      </a:pPr>
                      <a:r>
                        <a:rPr lang="ru-RU" sz="2800" dirty="0" smtClean="0"/>
                        <a:t>СЛАВА (САПОГ) ПОРОГ</a:t>
                      </a:r>
                    </a:p>
                    <a:p>
                      <a:pPr marL="0" indent="0">
                        <a:buNone/>
                      </a:pPr>
                      <a:r>
                        <a:rPr lang="ru-RU" sz="2800" b="0" dirty="0" smtClean="0"/>
                        <a:t>ПЛЕШЬ (………..) НАДЕЛ</a:t>
                      </a:r>
                    </a:p>
                    <a:p>
                      <a:pPr marL="0" indent="0">
                        <a:buNone/>
                      </a:pPr>
                      <a:endParaRPr lang="ru-RU" sz="2800" dirty="0" smtClean="0"/>
                    </a:p>
                    <a:p>
                      <a:pPr marL="0" indent="0">
                        <a:buNone/>
                      </a:pPr>
                      <a:r>
                        <a:rPr lang="ru-RU" sz="2800" dirty="0" smtClean="0"/>
                        <a:t>КОНВЕРТ (БАЛКОН) БУЛКА</a:t>
                      </a:r>
                    </a:p>
                    <a:p>
                      <a:pPr marL="0" indent="0">
                        <a:buNone/>
                      </a:pPr>
                      <a:r>
                        <a:rPr lang="ru-RU" sz="2800" b="0" dirty="0" smtClean="0"/>
                        <a:t>МАНЕРА (………) КИРКА</a:t>
                      </a:r>
                      <a:endParaRPr lang="ru-RU" sz="2800" b="0" dirty="0"/>
                    </a:p>
                  </a:txBody>
                  <a:tcPr/>
                </a:tc>
                <a:tc>
                  <a:txBody>
                    <a:bodyPr/>
                    <a:lstStyle/>
                    <a:p>
                      <a:r>
                        <a:rPr lang="ru-RU" sz="2800" dirty="0" smtClean="0"/>
                        <a:t>РЕКА (ВЕРА) РОВ</a:t>
                      </a:r>
                    </a:p>
                    <a:p>
                      <a:r>
                        <a:rPr lang="ru-RU" sz="2800" b="0" dirty="0" smtClean="0"/>
                        <a:t>ПИСК (……….) САД</a:t>
                      </a:r>
                    </a:p>
                    <a:p>
                      <a:endParaRPr lang="ru-RU" sz="2800" dirty="0" smtClean="0"/>
                    </a:p>
                    <a:p>
                      <a:r>
                        <a:rPr lang="ru-RU" sz="2800" dirty="0" smtClean="0"/>
                        <a:t>РИСК (СРОК) (КРОВ)</a:t>
                      </a:r>
                    </a:p>
                    <a:p>
                      <a:r>
                        <a:rPr lang="ru-RU" sz="2800" b="0" dirty="0" smtClean="0"/>
                        <a:t>РАК (………)</a:t>
                      </a:r>
                      <a:r>
                        <a:rPr lang="ru-RU" sz="2800" b="0" baseline="0" dirty="0" smtClean="0"/>
                        <a:t> КЛИН</a:t>
                      </a:r>
                      <a:endParaRPr lang="ru-RU" sz="2800" b="0" dirty="0"/>
                    </a:p>
                  </a:txBody>
                  <a:tcPr/>
                </a:tc>
              </a:tr>
            </a:tbl>
          </a:graphicData>
        </a:graphic>
      </p:graphicFrame>
    </p:spTree>
    <p:extLst>
      <p:ext uri="{BB962C8B-B14F-4D97-AF65-F5344CB8AC3E}">
        <p14:creationId xmlns:p14="http://schemas.microsoft.com/office/powerpoint/2010/main" val="1133599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45" y="24764"/>
            <a:ext cx="1738536" cy="634082"/>
          </a:xfrm>
        </p:spPr>
        <p:txBody>
          <a:bodyPr>
            <a:normAutofit/>
          </a:bodyPr>
          <a:lstStyle/>
          <a:p>
            <a:r>
              <a:rPr lang="ru-RU" sz="2400" b="1" dirty="0" smtClean="0"/>
              <a:t>Задание 4.</a:t>
            </a:r>
            <a:endParaRPr lang="ru-RU" sz="2400" b="1" dirty="0"/>
          </a:p>
        </p:txBody>
      </p:sp>
      <p:sp>
        <p:nvSpPr>
          <p:cNvPr id="3" name="Объект 2"/>
          <p:cNvSpPr>
            <a:spLocks noGrp="1"/>
          </p:cNvSpPr>
          <p:nvPr>
            <p:ph idx="1"/>
          </p:nvPr>
        </p:nvSpPr>
        <p:spPr>
          <a:xfrm>
            <a:off x="251520" y="692696"/>
            <a:ext cx="8640960" cy="5904656"/>
          </a:xfrm>
        </p:spPr>
        <p:txBody>
          <a:bodyPr>
            <a:normAutofit/>
          </a:bodyPr>
          <a:lstStyle/>
          <a:p>
            <a:pPr marL="0" indent="0">
              <a:buNone/>
            </a:pPr>
            <a:r>
              <a:rPr lang="ru-RU" i="1" dirty="0" smtClean="0"/>
              <a:t>Определите закономерность образования слов в скобках в первой строке и по аналогии запишите слова в скобках во второй строке</a:t>
            </a:r>
          </a:p>
          <a:p>
            <a:pPr marL="0" indent="0">
              <a:buNone/>
            </a:pPr>
            <a:endParaRPr lang="ru-RU" sz="1200" dirty="0" smtClean="0"/>
          </a:p>
          <a:p>
            <a:pPr marL="0" indent="0">
              <a:buNone/>
            </a:pPr>
            <a:endParaRPr lang="ru-RU" sz="2800" b="1" dirty="0" smtClean="0"/>
          </a:p>
          <a:p>
            <a:pPr marL="0" indent="0">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758936926"/>
              </p:ext>
            </p:extLst>
          </p:nvPr>
        </p:nvGraphicFramePr>
        <p:xfrm>
          <a:off x="251520" y="2492896"/>
          <a:ext cx="8496944" cy="2225040"/>
        </p:xfrm>
        <a:graphic>
          <a:graphicData uri="http://schemas.openxmlformats.org/drawingml/2006/table">
            <a:tbl>
              <a:tblPr firstRow="1" bandRow="1">
                <a:tableStyleId>{616DA210-FB5B-4158-B5E0-FEB733F419BA}</a:tableStyleId>
              </a:tblPr>
              <a:tblGrid>
                <a:gridCol w="5040560"/>
                <a:gridCol w="3456384"/>
              </a:tblGrid>
              <a:tr h="1872208">
                <a:tc>
                  <a:txBody>
                    <a:bodyPr/>
                    <a:lstStyle/>
                    <a:p>
                      <a:pPr marL="0" indent="0">
                        <a:buNone/>
                      </a:pPr>
                      <a:r>
                        <a:rPr lang="ru-RU" sz="2800" dirty="0" smtClean="0"/>
                        <a:t>СЛАВА (САПОГ) ПОРОГ</a:t>
                      </a:r>
                    </a:p>
                    <a:p>
                      <a:pPr marL="0" indent="0">
                        <a:buNone/>
                      </a:pPr>
                      <a:r>
                        <a:rPr lang="ru-RU" sz="2800" b="0" dirty="0" smtClean="0"/>
                        <a:t>ПЛЕШЬ (………..) НАДЕЛ</a:t>
                      </a:r>
                    </a:p>
                    <a:p>
                      <a:pPr marL="0" indent="0">
                        <a:buNone/>
                      </a:pPr>
                      <a:endParaRPr lang="ru-RU" sz="2800" dirty="0" smtClean="0"/>
                    </a:p>
                    <a:p>
                      <a:pPr marL="0" indent="0">
                        <a:buNone/>
                      </a:pPr>
                      <a:r>
                        <a:rPr lang="ru-RU" sz="2800" dirty="0" smtClean="0"/>
                        <a:t>КОНВЕРТ (БАЛКОН) БУЛКА</a:t>
                      </a:r>
                    </a:p>
                    <a:p>
                      <a:pPr marL="0" indent="0">
                        <a:buNone/>
                      </a:pPr>
                      <a:r>
                        <a:rPr lang="ru-RU" sz="2800" b="0" dirty="0" smtClean="0"/>
                        <a:t>МАНЕРА (………) КИРКА</a:t>
                      </a:r>
                      <a:endParaRPr lang="ru-RU" sz="2800" b="0" dirty="0"/>
                    </a:p>
                  </a:txBody>
                  <a:tcPr/>
                </a:tc>
                <a:tc>
                  <a:txBody>
                    <a:bodyPr/>
                    <a:lstStyle/>
                    <a:p>
                      <a:r>
                        <a:rPr lang="ru-RU" sz="2800" dirty="0" smtClean="0"/>
                        <a:t>РЕКА (ВЕРА) РОВ</a:t>
                      </a:r>
                    </a:p>
                    <a:p>
                      <a:r>
                        <a:rPr lang="ru-RU" sz="2800" b="0" dirty="0" smtClean="0"/>
                        <a:t>ПИСК (……….) САД</a:t>
                      </a:r>
                    </a:p>
                    <a:p>
                      <a:endParaRPr lang="ru-RU" sz="2800" dirty="0" smtClean="0"/>
                    </a:p>
                    <a:p>
                      <a:r>
                        <a:rPr lang="ru-RU" sz="2800" dirty="0" smtClean="0"/>
                        <a:t>РИСК (СРОК) (КРОВ)</a:t>
                      </a:r>
                    </a:p>
                    <a:p>
                      <a:r>
                        <a:rPr lang="ru-RU" sz="2800" b="0" dirty="0" smtClean="0"/>
                        <a:t>РАК (………)</a:t>
                      </a:r>
                      <a:r>
                        <a:rPr lang="ru-RU" sz="2800" b="0" baseline="0" dirty="0" smtClean="0"/>
                        <a:t> КЛИН</a:t>
                      </a:r>
                      <a:endParaRPr lang="ru-RU" sz="2800" b="0" dirty="0"/>
                    </a:p>
                  </a:txBody>
                  <a:tcPr/>
                </a:tc>
              </a:tr>
            </a:tbl>
          </a:graphicData>
        </a:graphic>
      </p:graphicFrame>
    </p:spTree>
    <p:extLst>
      <p:ext uri="{BB962C8B-B14F-4D97-AF65-F5344CB8AC3E}">
        <p14:creationId xmlns:p14="http://schemas.microsoft.com/office/powerpoint/2010/main" val="586494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45" y="24764"/>
            <a:ext cx="1738536" cy="634082"/>
          </a:xfrm>
        </p:spPr>
        <p:txBody>
          <a:bodyPr>
            <a:normAutofit/>
          </a:bodyPr>
          <a:lstStyle/>
          <a:p>
            <a:r>
              <a:rPr lang="ru-RU" sz="2400" b="1" dirty="0" smtClean="0"/>
              <a:t>Задание 5.</a:t>
            </a:r>
            <a:endParaRPr lang="ru-RU" sz="2400" b="1" dirty="0"/>
          </a:p>
        </p:txBody>
      </p:sp>
      <p:sp>
        <p:nvSpPr>
          <p:cNvPr id="3" name="Объект 2"/>
          <p:cNvSpPr>
            <a:spLocks noGrp="1"/>
          </p:cNvSpPr>
          <p:nvPr>
            <p:ph idx="1"/>
          </p:nvPr>
        </p:nvSpPr>
        <p:spPr>
          <a:xfrm>
            <a:off x="251520" y="692696"/>
            <a:ext cx="8640960" cy="5904656"/>
          </a:xfrm>
        </p:spPr>
        <p:txBody>
          <a:bodyPr>
            <a:normAutofit lnSpcReduction="10000"/>
          </a:bodyPr>
          <a:lstStyle/>
          <a:p>
            <a:pPr marL="0" indent="0">
              <a:buNone/>
            </a:pPr>
            <a:r>
              <a:rPr lang="ru-RU" i="1" dirty="0" smtClean="0"/>
              <a:t>Из следующего перечня понятий составьте пирамиды понятий по образцу:</a:t>
            </a:r>
          </a:p>
          <a:p>
            <a:pPr marL="0" indent="0" algn="ctr">
              <a:buNone/>
            </a:pPr>
            <a:r>
              <a:rPr lang="ru-RU" sz="2800" b="1" i="1" dirty="0" smtClean="0"/>
              <a:t>Растения</a:t>
            </a:r>
          </a:p>
          <a:p>
            <a:pPr marL="0" indent="0" algn="ctr">
              <a:buNone/>
            </a:pPr>
            <a:r>
              <a:rPr lang="ru-RU" sz="2800" b="1" i="1" dirty="0" smtClean="0"/>
              <a:t>Деревья                        Кустарники</a:t>
            </a:r>
          </a:p>
          <a:p>
            <a:pPr marL="0" indent="0" algn="ctr">
              <a:buNone/>
            </a:pPr>
            <a:r>
              <a:rPr lang="ru-RU" sz="2800" b="1" i="1" dirty="0" smtClean="0"/>
              <a:t>      Орех,  дуб               Смородина, малина</a:t>
            </a:r>
          </a:p>
          <a:p>
            <a:pPr marL="0" indent="0" algn="ctr">
              <a:buNone/>
            </a:pPr>
            <a:endParaRPr lang="ru-RU" sz="2800" b="1" dirty="0"/>
          </a:p>
          <a:p>
            <a:pPr marL="0" indent="0" algn="just">
              <a:buNone/>
            </a:pPr>
            <a:r>
              <a:rPr lang="ru-RU" sz="2800" dirty="0" smtClean="0"/>
              <a:t>Хищные,  вещи, лев, грызуны, животные, мебель, водные системы,  Солнечная система,  Волга,  Дон,  заяц, суслик,  стол,  чайник,  Чёрное море,  аисты, тигр, птицы, Тихий океан, Солнце, чайки, стул, посуда, водоплавающие,  млекопитающие, моря, ласточки, космические системы, океаны,  Индийский океан, реки, планеты, Азовское море, перелётные.</a:t>
            </a:r>
          </a:p>
        </p:txBody>
      </p:sp>
    </p:spTree>
    <p:extLst>
      <p:ext uri="{BB962C8B-B14F-4D97-AF65-F5344CB8AC3E}">
        <p14:creationId xmlns:p14="http://schemas.microsoft.com/office/powerpoint/2010/main" val="3506788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522</Words>
  <Application>Microsoft Office PowerPoint</Application>
  <PresentationFormat>Экран (4:3)</PresentationFormat>
  <Paragraphs>76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У П Р А Ж Н Е Н И Я на формирование умения устанавливать аналогии</vt:lpstr>
      <vt:lpstr>1. Разминка</vt:lpstr>
      <vt:lpstr>Задание 2.</vt:lpstr>
      <vt:lpstr>Задание 3.</vt:lpstr>
      <vt:lpstr>Задание 4.</vt:lpstr>
      <vt:lpstr>Задание 5.</vt:lpstr>
    </vt:vector>
  </TitlesOfParts>
  <Company>ПЕРЕБОРСКАЯ ШКОЛА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Классификация понятий</dc:title>
  <dc:creator>1</dc:creator>
  <cp:lastModifiedBy>Olga</cp:lastModifiedBy>
  <cp:revision>24</cp:revision>
  <dcterms:created xsi:type="dcterms:W3CDTF">2014-02-10T03:07:31Z</dcterms:created>
  <dcterms:modified xsi:type="dcterms:W3CDTF">2016-06-30T18:02:00Z</dcterms:modified>
</cp:coreProperties>
</file>