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F38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7DA84-6E7C-4F3A-9B03-153D243B65F5}" type="datetimeFigureOut">
              <a:rPr lang="ru-RU"/>
              <a:pPr>
                <a:defRPr/>
              </a:pPr>
              <a:t>19.11.2014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8C536D-3919-4950-9A6C-74D015C118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6E550-1E7A-4603-A75B-AD1C8CBCEA5D}" type="datetimeFigureOut">
              <a:rPr lang="ru-RU"/>
              <a:pPr>
                <a:defRPr/>
              </a:pPr>
              <a:t>19.11.2014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E25ED-EC99-4D86-9370-BB7F09EA85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93E0D-711F-4677-B3CD-66B51432C0ED}" type="datetimeFigureOut">
              <a:rPr lang="ru-RU"/>
              <a:pPr>
                <a:defRPr/>
              </a:pPr>
              <a:t>19.11.2014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92BD7-7CCE-4E13-A818-4F3E14E085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776CF-FB17-45CE-95BE-0CE0720E1C8B}" type="datetimeFigureOut">
              <a:rPr lang="ru-RU"/>
              <a:pPr>
                <a:defRPr/>
              </a:pPr>
              <a:t>19.11.2014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0B14D-3C55-43F8-9D7C-47499C2D0E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EEAB9-D9F3-44F4-8029-9A46CB9F19DB}" type="datetimeFigureOut">
              <a:rPr lang="ru-RU"/>
              <a:pPr>
                <a:defRPr/>
              </a:pPr>
              <a:t>19.11.2014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03015-D89D-4889-8A96-5F7BB4FB3D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7182C-D643-4BE2-9774-013C9513CF0F}" type="datetimeFigureOut">
              <a:rPr lang="ru-RU"/>
              <a:pPr>
                <a:defRPr/>
              </a:pPr>
              <a:t>19.11.2014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CD75F-DBB7-4E87-AC7F-990AFD4F2D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177F6-0415-4C6D-A949-886419F75BDA}" type="datetimeFigureOut">
              <a:rPr lang="ru-RU"/>
              <a:pPr>
                <a:defRPr/>
              </a:pPr>
              <a:t>19.11.2014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4708A-D3BC-4231-BA74-92BC3D1B34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EDA87-BF8E-4D18-9D9E-EBD69DE75C65}" type="datetimeFigureOut">
              <a:rPr lang="ru-RU"/>
              <a:pPr>
                <a:defRPr/>
              </a:pPr>
              <a:t>19.11.2014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BC1DC-12C7-4404-B044-74E411B0A7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AEF70-03B2-4648-91C5-0B014CECB046}" type="datetimeFigureOut">
              <a:rPr lang="ru-RU"/>
              <a:pPr>
                <a:defRPr/>
              </a:pPr>
              <a:t>19.11.2014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DDC79-E804-4D41-B211-ED0F9FBFEA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50FF2-5348-49FE-9673-FB6103D91C2B}" type="datetimeFigureOut">
              <a:rPr lang="ru-RU"/>
              <a:pPr>
                <a:defRPr/>
              </a:pPr>
              <a:t>19.11.2014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CA5FE2-A29B-41D2-A8DC-D86C416353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FDC70-FC8B-4109-9981-F2B605326278}" type="datetimeFigureOut">
              <a:rPr lang="ru-RU"/>
              <a:pPr>
                <a:defRPr/>
              </a:pPr>
              <a:t>19.11.2014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431B9-1BE2-406B-8785-2A3FE06A36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A7BF279-0443-43ED-9CE4-7EF1F02CB61D}" type="datetimeFigureOut">
              <a:rPr lang="ru-RU"/>
              <a:pPr>
                <a:defRPr/>
              </a:pPr>
              <a:t>19.11.2014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068FB4D-8F30-41C7-9882-01325AB374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03575" y="2925763"/>
            <a:ext cx="2160588" cy="100806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chemeClr val="tx1"/>
                </a:solidFill>
              </a:rPr>
              <a:t>Водоросли 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19475" y="1270000"/>
            <a:ext cx="1655763" cy="57626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588125" y="2205038"/>
            <a:ext cx="1655763" cy="57626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6725" y="2205038"/>
            <a:ext cx="1655763" cy="57626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2625" y="4581525"/>
            <a:ext cx="1657350" cy="57626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71550" y="6094413"/>
            <a:ext cx="1655763" cy="57626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706813" y="6094413"/>
            <a:ext cx="1657350" cy="57626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443663" y="6094413"/>
            <a:ext cx="1655762" cy="57626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13" name="Прямая со стрелкой 12"/>
          <p:cNvCxnSpPr>
            <a:stCxn id="4" idx="0"/>
            <a:endCxn id="5" idx="2"/>
          </p:cNvCxnSpPr>
          <p:nvPr/>
        </p:nvCxnSpPr>
        <p:spPr>
          <a:xfrm flipH="1" flipV="1">
            <a:off x="4248150" y="1846263"/>
            <a:ext cx="34925" cy="1079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4" idx="2"/>
          </p:cNvCxnSpPr>
          <p:nvPr/>
        </p:nvCxnSpPr>
        <p:spPr>
          <a:xfrm flipH="1">
            <a:off x="1908175" y="3946525"/>
            <a:ext cx="2376488" cy="20875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4" idx="2"/>
          </p:cNvCxnSpPr>
          <p:nvPr/>
        </p:nvCxnSpPr>
        <p:spPr>
          <a:xfrm>
            <a:off x="4284663" y="3946525"/>
            <a:ext cx="144462" cy="20875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4" idx="2"/>
          </p:cNvCxnSpPr>
          <p:nvPr/>
        </p:nvCxnSpPr>
        <p:spPr>
          <a:xfrm>
            <a:off x="4284663" y="3946525"/>
            <a:ext cx="2663825" cy="2160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5" name="TextBox 20"/>
          <p:cNvSpPr txBox="1">
            <a:spLocks noChangeArrowheads="1"/>
          </p:cNvSpPr>
          <p:nvPr/>
        </p:nvSpPr>
        <p:spPr bwMode="auto">
          <a:xfrm>
            <a:off x="3419475" y="4149725"/>
            <a:ext cx="1800225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latin typeface="Calibri" pitchFamily="34" charset="0"/>
              </a:rPr>
              <a:t>Бывают </a:t>
            </a:r>
          </a:p>
        </p:txBody>
      </p:sp>
      <p:sp>
        <p:nvSpPr>
          <p:cNvPr id="13326" name="TextBox 21"/>
          <p:cNvSpPr txBox="1">
            <a:spLocks noChangeArrowheads="1"/>
          </p:cNvSpPr>
          <p:nvPr/>
        </p:nvSpPr>
        <p:spPr bwMode="auto">
          <a:xfrm>
            <a:off x="3851275" y="2133600"/>
            <a:ext cx="1800225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latin typeface="Calibri" pitchFamily="34" charset="0"/>
              </a:rPr>
              <a:t>есть </a:t>
            </a:r>
          </a:p>
        </p:txBody>
      </p:sp>
      <p:cxnSp>
        <p:nvCxnSpPr>
          <p:cNvPr id="25" name="Прямая со стрелкой 24"/>
          <p:cNvCxnSpPr>
            <a:endCxn id="7" idx="2"/>
          </p:cNvCxnSpPr>
          <p:nvPr/>
        </p:nvCxnSpPr>
        <p:spPr>
          <a:xfrm flipH="1" flipV="1">
            <a:off x="1295400" y="2794000"/>
            <a:ext cx="1908175" cy="863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8" name="TextBox 25"/>
          <p:cNvSpPr txBox="1">
            <a:spLocks noChangeArrowheads="1"/>
          </p:cNvSpPr>
          <p:nvPr/>
        </p:nvSpPr>
        <p:spPr bwMode="auto">
          <a:xfrm>
            <a:off x="1187450" y="2997200"/>
            <a:ext cx="1800225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latin typeface="Calibri" pitchFamily="34" charset="0"/>
              </a:rPr>
              <a:t>Обитают </a:t>
            </a:r>
          </a:p>
        </p:txBody>
      </p:sp>
      <p:cxnSp>
        <p:nvCxnSpPr>
          <p:cNvPr id="28" name="Прямая со стрелкой 27"/>
          <p:cNvCxnSpPr>
            <a:stCxn id="4" idx="3"/>
          </p:cNvCxnSpPr>
          <p:nvPr/>
        </p:nvCxnSpPr>
        <p:spPr>
          <a:xfrm flipV="1">
            <a:off x="5376863" y="2855913"/>
            <a:ext cx="2087562" cy="5746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30" name="TextBox 28"/>
          <p:cNvSpPr txBox="1">
            <a:spLocks noChangeArrowheads="1"/>
          </p:cNvSpPr>
          <p:nvPr/>
        </p:nvSpPr>
        <p:spPr bwMode="auto">
          <a:xfrm>
            <a:off x="5867400" y="2997200"/>
            <a:ext cx="1800225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latin typeface="Calibri" pitchFamily="34" charset="0"/>
              </a:rPr>
              <a:t>Состоят  </a:t>
            </a:r>
          </a:p>
        </p:txBody>
      </p:sp>
      <p:cxnSp>
        <p:nvCxnSpPr>
          <p:cNvPr id="31" name="Прямая со стрелкой 30"/>
          <p:cNvCxnSpPr>
            <a:endCxn id="8" idx="0"/>
          </p:cNvCxnSpPr>
          <p:nvPr/>
        </p:nvCxnSpPr>
        <p:spPr>
          <a:xfrm flipH="1">
            <a:off x="1511300" y="3632200"/>
            <a:ext cx="1692275" cy="936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32" name="TextBox 31"/>
          <p:cNvSpPr txBox="1">
            <a:spLocks noChangeArrowheads="1"/>
          </p:cNvSpPr>
          <p:nvPr/>
        </p:nvSpPr>
        <p:spPr bwMode="auto">
          <a:xfrm>
            <a:off x="1258888" y="3789363"/>
            <a:ext cx="1800225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latin typeface="Calibri" pitchFamily="34" charset="0"/>
              </a:rPr>
              <a:t>Имеют </a:t>
            </a:r>
          </a:p>
        </p:txBody>
      </p:sp>
      <p:cxnSp>
        <p:nvCxnSpPr>
          <p:cNvPr id="34" name="Прямая со стрелкой 33"/>
          <p:cNvCxnSpPr>
            <a:stCxn id="8" idx="2"/>
          </p:cNvCxnSpPr>
          <p:nvPr/>
        </p:nvCxnSpPr>
        <p:spPr>
          <a:xfrm>
            <a:off x="1511300" y="5170488"/>
            <a:ext cx="5435600" cy="863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stCxn id="8" idx="2"/>
          </p:cNvCxnSpPr>
          <p:nvPr/>
        </p:nvCxnSpPr>
        <p:spPr>
          <a:xfrm>
            <a:off x="1511300" y="5170488"/>
            <a:ext cx="2916238" cy="863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stCxn id="8" idx="2"/>
            <a:endCxn id="9" idx="0"/>
          </p:cNvCxnSpPr>
          <p:nvPr/>
        </p:nvCxnSpPr>
        <p:spPr>
          <a:xfrm>
            <a:off x="1511300" y="5157788"/>
            <a:ext cx="287338" cy="936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37" name="Text Box 25"/>
          <p:cNvSpPr txBox="1">
            <a:spLocks noChangeArrowheads="1"/>
          </p:cNvSpPr>
          <p:nvPr/>
        </p:nvSpPr>
        <p:spPr bwMode="auto">
          <a:xfrm>
            <a:off x="395288" y="260350"/>
            <a:ext cx="741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Заполните карту понятий по теме «Водоросли»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smtClean="0"/>
              <a:t>Составьте карту понятий по теме «Моховидные», используя список понятий по теме.</a:t>
            </a:r>
          </a:p>
        </p:txBody>
      </p:sp>
      <p:sp>
        <p:nvSpPr>
          <p:cNvPr id="1433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Коробочка</a:t>
            </a:r>
          </a:p>
          <a:p>
            <a:r>
              <a:rPr lang="ru-RU" smtClean="0"/>
              <a:t>Печеночные</a:t>
            </a:r>
          </a:p>
          <a:p>
            <a:r>
              <a:rPr lang="ru-RU" smtClean="0"/>
              <a:t>Побег</a:t>
            </a:r>
          </a:p>
          <a:p>
            <a:r>
              <a:rPr lang="ru-RU" smtClean="0"/>
              <a:t>Ризоиды</a:t>
            </a:r>
          </a:p>
          <a:p>
            <a:r>
              <a:rPr lang="ru-RU" smtClean="0"/>
              <a:t>Высшие  споровые растения</a:t>
            </a:r>
          </a:p>
          <a:p>
            <a:r>
              <a:rPr lang="ru-RU" smtClean="0"/>
              <a:t>Листостебельные </a:t>
            </a:r>
          </a:p>
          <a:p>
            <a:r>
              <a:rPr lang="ru-RU" smtClean="0"/>
              <a:t>Споры 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03575" y="2852738"/>
            <a:ext cx="2160588" cy="100806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chemeClr val="tx1"/>
                </a:solidFill>
              </a:rPr>
              <a:t>Мхи  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03575" y="1125538"/>
            <a:ext cx="2089150" cy="647700"/>
          </a:xfrm>
          <a:prstGeom prst="rect">
            <a:avLst/>
          </a:prstGeom>
          <a:solidFill>
            <a:srgbClr val="C8F3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Высшие споровые растения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588125" y="2133600"/>
            <a:ext cx="1655763" cy="574675"/>
          </a:xfrm>
          <a:prstGeom prst="rect">
            <a:avLst/>
          </a:prstGeom>
          <a:solidFill>
            <a:srgbClr val="C8F3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Побег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3850" y="4221163"/>
            <a:ext cx="1655763" cy="576262"/>
          </a:xfrm>
          <a:prstGeom prst="rect">
            <a:avLst/>
          </a:prstGeom>
          <a:solidFill>
            <a:srgbClr val="C8F3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Коробочка со   спорами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76375" y="6092825"/>
            <a:ext cx="2232025" cy="576263"/>
          </a:xfrm>
          <a:prstGeom prst="rect">
            <a:avLst/>
          </a:prstGeom>
          <a:solidFill>
            <a:srgbClr val="C8F3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Печеночные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435600" y="6092825"/>
            <a:ext cx="2089150" cy="576263"/>
          </a:xfrm>
          <a:prstGeom prst="rect">
            <a:avLst/>
          </a:prstGeom>
          <a:solidFill>
            <a:srgbClr val="C8F3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Листостебельные 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3" name="Прямая со стрелкой 12"/>
          <p:cNvCxnSpPr>
            <a:stCxn id="4" idx="0"/>
            <a:endCxn id="5" idx="2"/>
          </p:cNvCxnSpPr>
          <p:nvPr/>
        </p:nvCxnSpPr>
        <p:spPr>
          <a:xfrm flipH="1" flipV="1">
            <a:off x="4248150" y="1773238"/>
            <a:ext cx="36513" cy="1079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4" idx="2"/>
            <a:endCxn id="9" idx="0"/>
          </p:cNvCxnSpPr>
          <p:nvPr/>
        </p:nvCxnSpPr>
        <p:spPr>
          <a:xfrm flipH="1">
            <a:off x="2592388" y="3860800"/>
            <a:ext cx="1692275" cy="22320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4" idx="2"/>
            <a:endCxn id="11" idx="0"/>
          </p:cNvCxnSpPr>
          <p:nvPr/>
        </p:nvCxnSpPr>
        <p:spPr>
          <a:xfrm>
            <a:off x="4284663" y="3860800"/>
            <a:ext cx="2195512" cy="22320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4" name="TextBox 20"/>
          <p:cNvSpPr txBox="1">
            <a:spLocks noChangeArrowheads="1"/>
          </p:cNvSpPr>
          <p:nvPr/>
        </p:nvSpPr>
        <p:spPr bwMode="auto">
          <a:xfrm>
            <a:off x="3419475" y="4076700"/>
            <a:ext cx="1800225" cy="585788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latin typeface="Calibri" pitchFamily="34" charset="0"/>
              </a:rPr>
              <a:t> </a:t>
            </a:r>
          </a:p>
        </p:txBody>
      </p:sp>
      <p:sp>
        <p:nvSpPr>
          <p:cNvPr id="16395" name="TextBox 21"/>
          <p:cNvSpPr txBox="1">
            <a:spLocks noChangeArrowheads="1"/>
          </p:cNvSpPr>
          <p:nvPr/>
        </p:nvSpPr>
        <p:spPr bwMode="auto">
          <a:xfrm>
            <a:off x="3851275" y="2060575"/>
            <a:ext cx="720725" cy="585788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latin typeface="Calibri" pitchFamily="34" charset="0"/>
              </a:rPr>
              <a:t>  </a:t>
            </a:r>
          </a:p>
        </p:txBody>
      </p:sp>
      <p:cxnSp>
        <p:nvCxnSpPr>
          <p:cNvPr id="28" name="Прямая со стрелкой 27"/>
          <p:cNvCxnSpPr>
            <a:stCxn id="4" idx="3"/>
          </p:cNvCxnSpPr>
          <p:nvPr/>
        </p:nvCxnSpPr>
        <p:spPr>
          <a:xfrm flipV="1">
            <a:off x="5364163" y="2781300"/>
            <a:ext cx="2087562" cy="5762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4" idx="1"/>
            <a:endCxn id="8" idx="3"/>
          </p:cNvCxnSpPr>
          <p:nvPr/>
        </p:nvCxnSpPr>
        <p:spPr>
          <a:xfrm flipH="1">
            <a:off x="1979613" y="3357563"/>
            <a:ext cx="1223962" cy="11509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8" name="TextBox 31"/>
          <p:cNvSpPr txBox="1">
            <a:spLocks noChangeArrowheads="1"/>
          </p:cNvSpPr>
          <p:nvPr/>
        </p:nvSpPr>
        <p:spPr bwMode="auto">
          <a:xfrm>
            <a:off x="1619250" y="3500438"/>
            <a:ext cx="1439863" cy="585787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latin typeface="Calibri" pitchFamily="34" charset="0"/>
              </a:rPr>
              <a:t> 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7164388" y="3429000"/>
            <a:ext cx="1655762" cy="576263"/>
          </a:xfrm>
          <a:prstGeom prst="rect">
            <a:avLst/>
          </a:prstGeom>
          <a:solidFill>
            <a:srgbClr val="C8F3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Коробочка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875463" y="4581525"/>
            <a:ext cx="1657350" cy="576263"/>
          </a:xfrm>
          <a:prstGeom prst="rect">
            <a:avLst/>
          </a:prstGeom>
          <a:solidFill>
            <a:srgbClr val="C8F3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Ризоиды 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33" name="Прямая со стрелкой 32"/>
          <p:cNvCxnSpPr>
            <a:endCxn id="27" idx="1"/>
          </p:cNvCxnSpPr>
          <p:nvPr/>
        </p:nvCxnSpPr>
        <p:spPr>
          <a:xfrm>
            <a:off x="5435600" y="3357563"/>
            <a:ext cx="1728788" cy="3587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stCxn id="4" idx="3"/>
            <a:endCxn id="30" idx="0"/>
          </p:cNvCxnSpPr>
          <p:nvPr/>
        </p:nvCxnSpPr>
        <p:spPr>
          <a:xfrm>
            <a:off x="5364163" y="3357563"/>
            <a:ext cx="2339975" cy="12239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03" name="TextBox 28"/>
          <p:cNvSpPr txBox="1">
            <a:spLocks noChangeArrowheads="1"/>
          </p:cNvSpPr>
          <p:nvPr/>
        </p:nvSpPr>
        <p:spPr bwMode="auto">
          <a:xfrm>
            <a:off x="5651500" y="3141663"/>
            <a:ext cx="936625" cy="5842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3200">
              <a:latin typeface="Calibri" pitchFamily="34" charset="0"/>
            </a:endParaRPr>
          </a:p>
        </p:txBody>
      </p:sp>
      <p:sp>
        <p:nvSpPr>
          <p:cNvPr id="16404" name="TextBox 23"/>
          <p:cNvSpPr txBox="1">
            <a:spLocks noChangeArrowheads="1"/>
          </p:cNvSpPr>
          <p:nvPr/>
        </p:nvSpPr>
        <p:spPr bwMode="auto">
          <a:xfrm>
            <a:off x="323850" y="188913"/>
            <a:ext cx="842486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libri" pitchFamily="34" charset="0"/>
              </a:rPr>
              <a:t>Определите вид связи между понятиями, запишите их  в виде глаголов  (и названий связи)  на стрелочках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16238" y="2940050"/>
            <a:ext cx="2663825" cy="100806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chemeClr val="tx1"/>
                </a:solidFill>
              </a:rPr>
              <a:t>Папоротники 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132138" y="1211263"/>
            <a:ext cx="2087562" cy="64928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516688" y="2219325"/>
            <a:ext cx="1655762" cy="57626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5288" y="4595813"/>
            <a:ext cx="1655762" cy="57626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5288" y="6251575"/>
            <a:ext cx="1655762" cy="57626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492500" y="5461000"/>
            <a:ext cx="1655763" cy="57467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13" name="Прямая со стрелкой 12"/>
          <p:cNvCxnSpPr>
            <a:stCxn id="4" idx="0"/>
            <a:endCxn id="5" idx="2"/>
          </p:cNvCxnSpPr>
          <p:nvPr/>
        </p:nvCxnSpPr>
        <p:spPr>
          <a:xfrm flipH="1" flipV="1">
            <a:off x="4176713" y="1860550"/>
            <a:ext cx="71437" cy="1079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4" idx="2"/>
            <a:endCxn id="9" idx="0"/>
          </p:cNvCxnSpPr>
          <p:nvPr/>
        </p:nvCxnSpPr>
        <p:spPr>
          <a:xfrm flipH="1">
            <a:off x="1223963" y="3948113"/>
            <a:ext cx="3024187" cy="23034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4" idx="2"/>
            <a:endCxn id="11" idx="0"/>
          </p:cNvCxnSpPr>
          <p:nvPr/>
        </p:nvCxnSpPr>
        <p:spPr>
          <a:xfrm>
            <a:off x="4248150" y="3948113"/>
            <a:ext cx="71438" cy="15128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8" name="TextBox 21"/>
          <p:cNvSpPr txBox="1">
            <a:spLocks noChangeArrowheads="1"/>
          </p:cNvSpPr>
          <p:nvPr/>
        </p:nvSpPr>
        <p:spPr bwMode="auto">
          <a:xfrm>
            <a:off x="3779838" y="2147888"/>
            <a:ext cx="1800225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libri" pitchFamily="34" charset="0"/>
              </a:rPr>
              <a:t>Род-вид</a:t>
            </a:r>
          </a:p>
        </p:txBody>
      </p:sp>
      <p:cxnSp>
        <p:nvCxnSpPr>
          <p:cNvPr id="28" name="Прямая со стрелкой 27"/>
          <p:cNvCxnSpPr>
            <a:stCxn id="4" idx="3"/>
          </p:cNvCxnSpPr>
          <p:nvPr/>
        </p:nvCxnSpPr>
        <p:spPr>
          <a:xfrm flipV="1">
            <a:off x="5580063" y="2868613"/>
            <a:ext cx="1800225" cy="5746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H="1">
            <a:off x="1187450" y="3587750"/>
            <a:ext cx="1692275" cy="936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21" name="TextBox 31"/>
          <p:cNvSpPr txBox="1">
            <a:spLocks noChangeArrowheads="1"/>
          </p:cNvSpPr>
          <p:nvPr/>
        </p:nvSpPr>
        <p:spPr bwMode="auto">
          <a:xfrm>
            <a:off x="1042988" y="3948113"/>
            <a:ext cx="1800225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libri" pitchFamily="34" charset="0"/>
              </a:rPr>
              <a:t>Атрибут 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7308850" y="3516313"/>
            <a:ext cx="1655763" cy="57626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804025" y="4668838"/>
            <a:ext cx="1655763" cy="57467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33" name="Прямая со стрелкой 32"/>
          <p:cNvCxnSpPr/>
          <p:nvPr/>
        </p:nvCxnSpPr>
        <p:spPr>
          <a:xfrm>
            <a:off x="5580063" y="3443288"/>
            <a:ext cx="1728787" cy="3603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stCxn id="4" idx="3"/>
            <a:endCxn id="30" idx="0"/>
          </p:cNvCxnSpPr>
          <p:nvPr/>
        </p:nvCxnSpPr>
        <p:spPr>
          <a:xfrm>
            <a:off x="5580063" y="3443288"/>
            <a:ext cx="2052637" cy="12255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26" name="TextBox 28"/>
          <p:cNvSpPr txBox="1">
            <a:spLocks noChangeArrowheads="1"/>
          </p:cNvSpPr>
          <p:nvPr/>
        </p:nvSpPr>
        <p:spPr bwMode="auto">
          <a:xfrm>
            <a:off x="5795963" y="3011488"/>
            <a:ext cx="1152525" cy="8318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libri" pitchFamily="34" charset="0"/>
              </a:rPr>
              <a:t>Часть-целое 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7019925" y="6180138"/>
            <a:ext cx="1655763" cy="57626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47" name="Прямая со стрелкой 46"/>
          <p:cNvCxnSpPr/>
          <p:nvPr/>
        </p:nvCxnSpPr>
        <p:spPr>
          <a:xfrm>
            <a:off x="4211638" y="3948113"/>
            <a:ext cx="3455987" cy="22320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29" name="TextBox 20"/>
          <p:cNvSpPr txBox="1">
            <a:spLocks noChangeArrowheads="1"/>
          </p:cNvSpPr>
          <p:nvPr/>
        </p:nvSpPr>
        <p:spPr bwMode="auto">
          <a:xfrm>
            <a:off x="3492500" y="4164013"/>
            <a:ext cx="1800225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libri" pitchFamily="34" charset="0"/>
              </a:rPr>
              <a:t>Род   -     вид</a:t>
            </a:r>
          </a:p>
        </p:txBody>
      </p:sp>
      <p:cxnSp>
        <p:nvCxnSpPr>
          <p:cNvPr id="54" name="Прямая соединительная линия 53"/>
          <p:cNvCxnSpPr>
            <a:stCxn id="11" idx="1"/>
            <a:endCxn id="9" idx="3"/>
          </p:cNvCxnSpPr>
          <p:nvPr/>
        </p:nvCxnSpPr>
        <p:spPr>
          <a:xfrm flipH="1">
            <a:off x="2051050" y="5748338"/>
            <a:ext cx="1441450" cy="7921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>
            <a:stCxn id="11" idx="3"/>
            <a:endCxn id="46" idx="1"/>
          </p:cNvCxnSpPr>
          <p:nvPr/>
        </p:nvCxnSpPr>
        <p:spPr>
          <a:xfrm>
            <a:off x="5148263" y="5748338"/>
            <a:ext cx="1871662" cy="720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>
            <a:stCxn id="9" idx="3"/>
            <a:endCxn id="46" idx="1"/>
          </p:cNvCxnSpPr>
          <p:nvPr/>
        </p:nvCxnSpPr>
        <p:spPr>
          <a:xfrm flipV="1">
            <a:off x="2051050" y="6469063"/>
            <a:ext cx="4968875" cy="714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33" name="TextBox 58"/>
          <p:cNvSpPr txBox="1">
            <a:spLocks noChangeArrowheads="1"/>
          </p:cNvSpPr>
          <p:nvPr/>
        </p:nvSpPr>
        <p:spPr bwMode="auto">
          <a:xfrm>
            <a:off x="2051050" y="5892800"/>
            <a:ext cx="1368425" cy="4603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libri" pitchFamily="34" charset="0"/>
              </a:rPr>
              <a:t>Вид-вид</a:t>
            </a:r>
          </a:p>
        </p:txBody>
      </p:sp>
      <p:sp>
        <p:nvSpPr>
          <p:cNvPr id="17434" name="TextBox 59"/>
          <p:cNvSpPr txBox="1">
            <a:spLocks noChangeArrowheads="1"/>
          </p:cNvSpPr>
          <p:nvPr/>
        </p:nvSpPr>
        <p:spPr bwMode="auto">
          <a:xfrm>
            <a:off x="3492500" y="6396038"/>
            <a:ext cx="1366838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libri" pitchFamily="34" charset="0"/>
              </a:rPr>
              <a:t>Вид-вид</a:t>
            </a:r>
          </a:p>
        </p:txBody>
      </p:sp>
      <p:sp>
        <p:nvSpPr>
          <p:cNvPr id="17435" name="TextBox 60"/>
          <p:cNvSpPr txBox="1">
            <a:spLocks noChangeArrowheads="1"/>
          </p:cNvSpPr>
          <p:nvPr/>
        </p:nvSpPr>
        <p:spPr bwMode="auto">
          <a:xfrm>
            <a:off x="5435600" y="5819775"/>
            <a:ext cx="1368425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libri" pitchFamily="34" charset="0"/>
              </a:rPr>
              <a:t>Вид-вид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95288" y="260350"/>
            <a:ext cx="8353425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Дополните схему понятиями, в соответствии с типом связи</a:t>
            </a:r>
            <a:endParaRPr lang="ru-RU" sz="24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500" y="2940050"/>
            <a:ext cx="2722563" cy="10080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chemeClr val="tx1"/>
                </a:solidFill>
              </a:rPr>
              <a:t>Голосеменные  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132138" y="1211263"/>
            <a:ext cx="2087562" cy="6492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516688" y="2219325"/>
            <a:ext cx="1655762" cy="5762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5288" y="4595813"/>
            <a:ext cx="1655762" cy="5762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5288" y="6251575"/>
            <a:ext cx="1655762" cy="5762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492500" y="5461000"/>
            <a:ext cx="1655763" cy="5746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13" name="Прямая со стрелкой 12"/>
          <p:cNvCxnSpPr>
            <a:stCxn id="4" idx="0"/>
            <a:endCxn id="5" idx="2"/>
          </p:cNvCxnSpPr>
          <p:nvPr/>
        </p:nvCxnSpPr>
        <p:spPr>
          <a:xfrm rot="16200000" flipV="1">
            <a:off x="3658394" y="2378869"/>
            <a:ext cx="1079500" cy="428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4" idx="2"/>
            <a:endCxn id="9" idx="0"/>
          </p:cNvCxnSpPr>
          <p:nvPr/>
        </p:nvCxnSpPr>
        <p:spPr>
          <a:xfrm rot="5400000">
            <a:off x="1570038" y="3602038"/>
            <a:ext cx="2303462" cy="29956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4" idx="2"/>
            <a:endCxn id="11" idx="0"/>
          </p:cNvCxnSpPr>
          <p:nvPr/>
        </p:nvCxnSpPr>
        <p:spPr>
          <a:xfrm rot="16200000" flipH="1">
            <a:off x="3513138" y="4654550"/>
            <a:ext cx="1512887" cy="1000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2" name="TextBox 21"/>
          <p:cNvSpPr txBox="1">
            <a:spLocks noChangeArrowheads="1"/>
          </p:cNvSpPr>
          <p:nvPr/>
        </p:nvSpPr>
        <p:spPr bwMode="auto">
          <a:xfrm>
            <a:off x="3779838" y="2147888"/>
            <a:ext cx="1800225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libri" pitchFamily="34" charset="0"/>
              </a:rPr>
              <a:t>Род-вид</a:t>
            </a:r>
          </a:p>
        </p:txBody>
      </p:sp>
      <p:cxnSp>
        <p:nvCxnSpPr>
          <p:cNvPr id="28" name="Прямая со стрелкой 27"/>
          <p:cNvCxnSpPr>
            <a:stCxn id="4" idx="3"/>
          </p:cNvCxnSpPr>
          <p:nvPr/>
        </p:nvCxnSpPr>
        <p:spPr>
          <a:xfrm flipV="1">
            <a:off x="5580063" y="2868613"/>
            <a:ext cx="1800225" cy="5746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H="1">
            <a:off x="1187450" y="3587750"/>
            <a:ext cx="1692275" cy="936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5" name="TextBox 31"/>
          <p:cNvSpPr txBox="1">
            <a:spLocks noChangeArrowheads="1"/>
          </p:cNvSpPr>
          <p:nvPr/>
        </p:nvSpPr>
        <p:spPr bwMode="auto">
          <a:xfrm>
            <a:off x="1042988" y="3948113"/>
            <a:ext cx="1800225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libri" pitchFamily="34" charset="0"/>
              </a:rPr>
              <a:t>Атрибут 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7308850" y="3516313"/>
            <a:ext cx="1655763" cy="5762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804025" y="4668838"/>
            <a:ext cx="1655763" cy="5746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33" name="Прямая со стрелкой 32"/>
          <p:cNvCxnSpPr/>
          <p:nvPr/>
        </p:nvCxnSpPr>
        <p:spPr>
          <a:xfrm>
            <a:off x="5580063" y="3443288"/>
            <a:ext cx="1728787" cy="3603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stCxn id="4" idx="3"/>
            <a:endCxn id="30" idx="0"/>
          </p:cNvCxnSpPr>
          <p:nvPr/>
        </p:nvCxnSpPr>
        <p:spPr>
          <a:xfrm>
            <a:off x="5580063" y="3443288"/>
            <a:ext cx="2052637" cy="12255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50" name="TextBox 28"/>
          <p:cNvSpPr txBox="1">
            <a:spLocks noChangeArrowheads="1"/>
          </p:cNvSpPr>
          <p:nvPr/>
        </p:nvSpPr>
        <p:spPr bwMode="auto">
          <a:xfrm>
            <a:off x="5795963" y="3011488"/>
            <a:ext cx="1152525" cy="8318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libri" pitchFamily="34" charset="0"/>
              </a:rPr>
              <a:t>Часть-целое 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7019925" y="6180138"/>
            <a:ext cx="1655763" cy="5762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47" name="Прямая со стрелкой 46"/>
          <p:cNvCxnSpPr/>
          <p:nvPr/>
        </p:nvCxnSpPr>
        <p:spPr>
          <a:xfrm>
            <a:off x="4211638" y="3948113"/>
            <a:ext cx="3455987" cy="22320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53" name="TextBox 20"/>
          <p:cNvSpPr txBox="1">
            <a:spLocks noChangeArrowheads="1"/>
          </p:cNvSpPr>
          <p:nvPr/>
        </p:nvSpPr>
        <p:spPr bwMode="auto">
          <a:xfrm>
            <a:off x="3492500" y="4164013"/>
            <a:ext cx="1800225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libri" pitchFamily="34" charset="0"/>
              </a:rPr>
              <a:t>Род   -     вид</a:t>
            </a:r>
          </a:p>
        </p:txBody>
      </p:sp>
      <p:cxnSp>
        <p:nvCxnSpPr>
          <p:cNvPr id="54" name="Прямая соединительная линия 53"/>
          <p:cNvCxnSpPr>
            <a:stCxn id="11" idx="1"/>
            <a:endCxn id="9" idx="3"/>
          </p:cNvCxnSpPr>
          <p:nvPr/>
        </p:nvCxnSpPr>
        <p:spPr>
          <a:xfrm flipH="1">
            <a:off x="2051050" y="5748338"/>
            <a:ext cx="1441450" cy="7921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>
            <a:stCxn id="11" idx="3"/>
            <a:endCxn id="46" idx="1"/>
          </p:cNvCxnSpPr>
          <p:nvPr/>
        </p:nvCxnSpPr>
        <p:spPr>
          <a:xfrm>
            <a:off x="5148263" y="5748338"/>
            <a:ext cx="1871662" cy="720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>
            <a:stCxn id="9" idx="3"/>
            <a:endCxn id="46" idx="1"/>
          </p:cNvCxnSpPr>
          <p:nvPr/>
        </p:nvCxnSpPr>
        <p:spPr>
          <a:xfrm flipV="1">
            <a:off x="2051050" y="6469063"/>
            <a:ext cx="4968875" cy="714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57" name="TextBox 58"/>
          <p:cNvSpPr txBox="1">
            <a:spLocks noChangeArrowheads="1"/>
          </p:cNvSpPr>
          <p:nvPr/>
        </p:nvSpPr>
        <p:spPr bwMode="auto">
          <a:xfrm>
            <a:off x="2051050" y="5892800"/>
            <a:ext cx="1368425" cy="4603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libri" pitchFamily="34" charset="0"/>
              </a:rPr>
              <a:t>Вид-вид</a:t>
            </a:r>
          </a:p>
        </p:txBody>
      </p:sp>
      <p:sp>
        <p:nvSpPr>
          <p:cNvPr id="18458" name="TextBox 59"/>
          <p:cNvSpPr txBox="1">
            <a:spLocks noChangeArrowheads="1"/>
          </p:cNvSpPr>
          <p:nvPr/>
        </p:nvSpPr>
        <p:spPr bwMode="auto">
          <a:xfrm>
            <a:off x="3492500" y="6396038"/>
            <a:ext cx="1366838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libri" pitchFamily="34" charset="0"/>
              </a:rPr>
              <a:t>Вид-вид</a:t>
            </a:r>
          </a:p>
        </p:txBody>
      </p:sp>
      <p:sp>
        <p:nvSpPr>
          <p:cNvPr id="18459" name="TextBox 60"/>
          <p:cNvSpPr txBox="1">
            <a:spLocks noChangeArrowheads="1"/>
          </p:cNvSpPr>
          <p:nvPr/>
        </p:nvSpPr>
        <p:spPr bwMode="auto">
          <a:xfrm>
            <a:off x="5435600" y="5819775"/>
            <a:ext cx="1368425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libri" pitchFamily="34" charset="0"/>
              </a:rPr>
              <a:t>Вид-вид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95288" y="260350"/>
            <a:ext cx="8353425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Дополните схему понятиями, в соответствии с типом связи</a:t>
            </a:r>
            <a:endParaRPr lang="ru-RU" sz="24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108</Words>
  <Application>Microsoft Office PowerPoint</Application>
  <PresentationFormat>Экран (4:3)</PresentationFormat>
  <Paragraphs>45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Calibri</vt:lpstr>
      <vt:lpstr>Arial</vt:lpstr>
      <vt:lpstr>Times New Roman</vt:lpstr>
      <vt:lpstr>Тема Office</vt:lpstr>
      <vt:lpstr>Слайд 1</vt:lpstr>
      <vt:lpstr>Составьте карту понятий по теме «Моховидные», используя список понятий по теме.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2</dc:creator>
  <cp:lastModifiedBy>Владислав</cp:lastModifiedBy>
  <cp:revision>13</cp:revision>
  <dcterms:created xsi:type="dcterms:W3CDTF">2014-09-29T06:15:47Z</dcterms:created>
  <dcterms:modified xsi:type="dcterms:W3CDTF">2014-11-19T17:32:04Z</dcterms:modified>
</cp:coreProperties>
</file>