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3AD18-3E72-45DA-970B-CDB857A3D0DF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E1214-2B32-40C7-ABD5-691179666F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4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72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F724C9-0604-46FA-90AC-26675E990E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A6C20-D3BC-4432-80DE-039FCF96471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8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F31DDB-7764-461E-8339-0A3BD93B946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454E8E-4811-444A-A726-C9ABFB5D4CE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13739-7542-4584-8978-1DCA84C4FB02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21EC3-44EF-4E4C-9C2B-457685F6C3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143139"/>
          </a:xfrm>
        </p:spPr>
        <p:txBody>
          <a:bodyPr/>
          <a:lstStyle/>
          <a:p>
            <a:r>
              <a:rPr lang="ru-RU" dirty="0" smtClean="0"/>
              <a:t>Приёмы установления связей между понятиями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150019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материал разработан по учебнику «Природоведение», </a:t>
            </a:r>
            <a:br>
              <a:rPr lang="ru-RU" sz="2400" dirty="0" smtClean="0"/>
            </a:br>
            <a:r>
              <a:rPr lang="ru-RU" sz="2400" dirty="0" smtClean="0"/>
              <a:t>автор: Э.Л.Введенский,  А. А. Плешаков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286512" y="464344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географии:</a:t>
            </a:r>
          </a:p>
          <a:p>
            <a:r>
              <a:rPr lang="ru-RU" dirty="0" smtClean="0"/>
              <a:t>Кобелева Г.А.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18525" cy="454005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3200" dirty="0" smtClean="0">
              <a:ln w="11430"/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50825" y="1142984"/>
            <a:ext cx="8245475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dirty="0"/>
              <a:t>Среди предложенных ответов найдите вид связи, объединяющий два заданных понятия</a:t>
            </a:r>
          </a:p>
        </p:txBody>
      </p:sp>
      <p:sp>
        <p:nvSpPr>
          <p:cNvPr id="100359" name="Text Box 5"/>
          <p:cNvSpPr txBox="1">
            <a:spLocks noChangeArrowheads="1"/>
          </p:cNvSpPr>
          <p:nvPr/>
        </p:nvSpPr>
        <p:spPr bwMode="auto">
          <a:xfrm>
            <a:off x="287338" y="3643314"/>
            <a:ext cx="82454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Calibri" pitchFamily="34" charset="0"/>
              </a:rPr>
              <a:t>А) прибор - явление   Б) причина - следствие  В) часть - целое                       Г) явление – величина  Д) род - вид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68313" y="214290"/>
            <a:ext cx="7246959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Множественный выбор 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0363" name="Text Box 7"/>
          <p:cNvSpPr txBox="1">
            <a:spLocks noChangeArrowheads="1"/>
          </p:cNvSpPr>
          <p:nvPr/>
        </p:nvSpPr>
        <p:spPr bwMode="auto">
          <a:xfrm>
            <a:off x="357159" y="2500306"/>
            <a:ext cx="792961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rgbClr val="A50021"/>
                </a:solidFill>
                <a:latin typeface="Calibri" pitchFamily="34" charset="0"/>
              </a:rPr>
              <a:t>Электризация </a:t>
            </a:r>
            <a:r>
              <a:rPr lang="ru-RU" sz="2000" dirty="0" smtClean="0">
                <a:solidFill>
                  <a:srgbClr val="A50021"/>
                </a:solidFill>
                <a:latin typeface="Calibri" pitchFamily="34" charset="0"/>
              </a:rPr>
              <a:t>– заряд,   термометр-похолодание,  компас- стрелка, птица- грач, ветер-штиль</a:t>
            </a:r>
          </a:p>
          <a:p>
            <a:pPr>
              <a:spcBef>
                <a:spcPct val="50000"/>
              </a:spcBef>
            </a:pPr>
            <a:endParaRPr lang="ru-RU" sz="2000" dirty="0" smtClean="0">
              <a:solidFill>
                <a:srgbClr val="A50021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ru-RU" sz="2000" dirty="0" smtClean="0">
              <a:solidFill>
                <a:srgbClr val="A50021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ru-RU" sz="2000" dirty="0"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18525" cy="936625"/>
          </a:xfrm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3200" dirty="0" smtClean="0">
              <a:ln w="11430"/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50825" y="642918"/>
            <a:ext cx="8245475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dirty="0"/>
              <a:t>Среди предложенных ответов найдите понятие, связанное с заданным понятием … видом связи</a:t>
            </a:r>
          </a:p>
        </p:txBody>
      </p:sp>
      <p:sp>
        <p:nvSpPr>
          <p:cNvPr id="99335" name="Text Box 5"/>
          <p:cNvSpPr txBox="1">
            <a:spLocks noChangeArrowheads="1"/>
          </p:cNvSpPr>
          <p:nvPr/>
        </p:nvSpPr>
        <p:spPr bwMode="auto">
          <a:xfrm>
            <a:off x="287338" y="3071810"/>
            <a:ext cx="8245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Calibri" pitchFamily="34" charset="0"/>
              </a:rPr>
              <a:t>А) Вода   Б) Река  В) Гейзер Г) Озеро Д) Океан</a:t>
            </a:r>
          </a:p>
        </p:txBody>
      </p:sp>
      <p:sp>
        <p:nvSpPr>
          <p:cNvPr id="99336" name="Text Box 6"/>
          <p:cNvSpPr txBox="1">
            <a:spLocks noChangeArrowheads="1"/>
          </p:cNvSpPr>
          <p:nvPr/>
        </p:nvSpPr>
        <p:spPr bwMode="auto">
          <a:xfrm>
            <a:off x="1584325" y="4000504"/>
            <a:ext cx="11160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rgbClr val="A50021"/>
                </a:solidFill>
                <a:latin typeface="Calibri" pitchFamily="34" charset="0"/>
              </a:rPr>
              <a:t>Рыба</a:t>
            </a:r>
            <a:endParaRPr lang="ru-RU" sz="2000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99337" name="Text Box 7"/>
          <p:cNvSpPr txBox="1">
            <a:spLocks noChangeArrowheads="1"/>
          </p:cNvSpPr>
          <p:nvPr/>
        </p:nvSpPr>
        <p:spPr bwMode="auto">
          <a:xfrm>
            <a:off x="190500" y="4786322"/>
            <a:ext cx="85328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Calibri" pitchFamily="34" charset="0"/>
              </a:rPr>
              <a:t>А) </a:t>
            </a:r>
            <a:r>
              <a:rPr lang="ru-RU" sz="2000" dirty="0" smtClean="0">
                <a:latin typeface="Calibri" pitchFamily="34" charset="0"/>
              </a:rPr>
              <a:t>тунец </a:t>
            </a:r>
            <a:r>
              <a:rPr lang="ru-RU" sz="2000" dirty="0">
                <a:latin typeface="Calibri" pitchFamily="34" charset="0"/>
              </a:rPr>
              <a:t>Б) </a:t>
            </a:r>
            <a:r>
              <a:rPr lang="ru-RU" sz="2000" dirty="0" smtClean="0">
                <a:latin typeface="Calibri" pitchFamily="34" charset="0"/>
              </a:rPr>
              <a:t>рак  </a:t>
            </a:r>
            <a:r>
              <a:rPr lang="ru-RU" sz="2000" dirty="0">
                <a:latin typeface="Calibri" pitchFamily="34" charset="0"/>
              </a:rPr>
              <a:t>В</a:t>
            </a:r>
            <a:r>
              <a:rPr lang="ru-RU" sz="2000" dirty="0" smtClean="0">
                <a:latin typeface="Calibri" pitchFamily="34" charset="0"/>
              </a:rPr>
              <a:t>) енот   </a:t>
            </a:r>
            <a:r>
              <a:rPr lang="ru-RU" sz="2000" dirty="0">
                <a:latin typeface="Calibri" pitchFamily="34" charset="0"/>
              </a:rPr>
              <a:t>Г</a:t>
            </a:r>
            <a:r>
              <a:rPr lang="ru-RU" sz="2000" dirty="0" smtClean="0">
                <a:latin typeface="Calibri" pitchFamily="34" charset="0"/>
              </a:rPr>
              <a:t>) моллюск   </a:t>
            </a:r>
            <a:r>
              <a:rPr lang="ru-RU" sz="2000" dirty="0">
                <a:latin typeface="Calibri" pitchFamily="34" charset="0"/>
              </a:rPr>
              <a:t>Д) </a:t>
            </a:r>
            <a:r>
              <a:rPr lang="ru-RU" sz="2000" dirty="0" smtClean="0">
                <a:latin typeface="Calibri" pitchFamily="34" charset="0"/>
              </a:rPr>
              <a:t>синица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99341" name="Text Box 9"/>
          <p:cNvSpPr txBox="1">
            <a:spLocks noChangeArrowheads="1"/>
          </p:cNvSpPr>
          <p:nvPr/>
        </p:nvSpPr>
        <p:spPr bwMode="auto">
          <a:xfrm>
            <a:off x="1368425" y="2285992"/>
            <a:ext cx="1403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rgbClr val="A50021"/>
                </a:solidFill>
                <a:latin typeface="Calibri" pitchFamily="34" charset="0"/>
              </a:rPr>
              <a:t>Море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18525" cy="311129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3200" dirty="0" smtClean="0">
              <a:ln w="11430"/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50825" y="1857364"/>
            <a:ext cx="8245475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</a:rPr>
              <a:t>Два первых понятия находятся в определённом отношении друг с другом. Определите это отношение и среди 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приведенных в задании слов найдите такое, которое находится в таком же отношении с третьим понятием.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142976" y="714356"/>
            <a:ext cx="607223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2">
                    <a:lumMod val="50000"/>
                  </a:schemeClr>
                </a:solidFill>
              </a:rPr>
              <a:t>Аналогии</a:t>
            </a:r>
          </a:p>
        </p:txBody>
      </p:sp>
      <p:sp>
        <p:nvSpPr>
          <p:cNvPr id="101386" name="Text Box 6"/>
          <p:cNvSpPr txBox="1">
            <a:spLocks noChangeArrowheads="1"/>
          </p:cNvSpPr>
          <p:nvPr/>
        </p:nvSpPr>
        <p:spPr bwMode="auto">
          <a:xfrm>
            <a:off x="250825" y="4000504"/>
            <a:ext cx="85328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вода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:</a:t>
            </a:r>
            <a:r>
              <a:rPr lang="ru-RU" sz="2000" dirty="0" smtClean="0">
                <a:latin typeface="Calibri" pitchFamily="34" charset="0"/>
              </a:rPr>
              <a:t> океан </a:t>
            </a:r>
            <a:r>
              <a:rPr lang="ru-RU" sz="2000" dirty="0">
                <a:latin typeface="Calibri" pitchFamily="34" charset="0"/>
              </a:rPr>
              <a:t>= </a:t>
            </a:r>
            <a:r>
              <a:rPr lang="ru-RU" sz="2000" dirty="0" smtClean="0">
                <a:latin typeface="Calibri" pitchFamily="34" charset="0"/>
              </a:rPr>
              <a:t>остров </a:t>
            </a:r>
            <a:r>
              <a:rPr lang="ru-RU" sz="2000" dirty="0">
                <a:latin typeface="Calibri" pitchFamily="34" charset="0"/>
              </a:rPr>
              <a:t>: …?</a:t>
            </a:r>
          </a:p>
          <a:p>
            <a:r>
              <a:rPr lang="ru-RU" sz="2000" dirty="0">
                <a:latin typeface="Calibri" pitchFamily="34" charset="0"/>
              </a:rPr>
              <a:t>а) </a:t>
            </a:r>
            <a:r>
              <a:rPr lang="ru-RU" sz="2000" dirty="0" smtClean="0">
                <a:latin typeface="Calibri" pitchFamily="34" charset="0"/>
              </a:rPr>
              <a:t>суша</a:t>
            </a:r>
            <a:r>
              <a:rPr lang="ru-RU" sz="2000" dirty="0" smtClean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</a:rPr>
              <a:t>б) </a:t>
            </a:r>
            <a:r>
              <a:rPr lang="ru-RU" sz="2000" dirty="0" smtClean="0">
                <a:latin typeface="Calibri" pitchFamily="34" charset="0"/>
              </a:rPr>
              <a:t>море</a:t>
            </a:r>
            <a:r>
              <a:rPr lang="ru-RU" sz="2000" dirty="0" smtClean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</a:rPr>
              <a:t>в) </a:t>
            </a:r>
            <a:r>
              <a:rPr lang="ru-RU" sz="2000" dirty="0" smtClean="0">
                <a:latin typeface="Calibri" pitchFamily="34" charset="0"/>
              </a:rPr>
              <a:t>полуостров</a:t>
            </a:r>
            <a:r>
              <a:rPr lang="ru-RU" sz="2000" dirty="0" smtClean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</a:rPr>
              <a:t>г) </a:t>
            </a:r>
            <a:r>
              <a:rPr lang="ru-RU" sz="2000" dirty="0" smtClean="0">
                <a:latin typeface="Calibri" pitchFamily="34" charset="0"/>
              </a:rPr>
              <a:t>море</a:t>
            </a:r>
            <a:r>
              <a:rPr lang="ru-RU" sz="2000" dirty="0" smtClean="0">
                <a:latin typeface="Calibri" pitchFamily="34" charset="0"/>
              </a:rPr>
              <a:t>    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01387" name="Text Box 7"/>
          <p:cNvSpPr txBox="1">
            <a:spLocks noChangeArrowheads="1"/>
          </p:cNvSpPr>
          <p:nvPr/>
        </p:nvSpPr>
        <p:spPr bwMode="auto">
          <a:xfrm>
            <a:off x="250825" y="5013325"/>
            <a:ext cx="8353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</a:rPr>
              <a:t>море: </a:t>
            </a:r>
            <a:r>
              <a:rPr lang="ru-RU" sz="2000" dirty="0" smtClean="0">
                <a:latin typeface="Calibri" pitchFamily="34" charset="0"/>
              </a:rPr>
              <a:t>солёное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= </a:t>
            </a:r>
            <a:r>
              <a:rPr lang="ru-RU" sz="2000" dirty="0" smtClean="0">
                <a:latin typeface="Calibri" pitchFamily="34" charset="0"/>
              </a:rPr>
              <a:t>озеро </a:t>
            </a:r>
            <a:r>
              <a:rPr lang="ru-RU" sz="2000" dirty="0">
                <a:latin typeface="Calibri" pitchFamily="34" charset="0"/>
              </a:rPr>
              <a:t>: ?</a:t>
            </a:r>
          </a:p>
          <a:p>
            <a:pPr>
              <a:spcBef>
                <a:spcPct val="20000"/>
              </a:spcBef>
            </a:pPr>
            <a:r>
              <a:rPr lang="ru-RU" sz="2000" dirty="0">
                <a:latin typeface="Calibri" pitchFamily="34" charset="0"/>
              </a:rPr>
              <a:t>а) </a:t>
            </a:r>
            <a:r>
              <a:rPr lang="ru-RU" sz="2000" dirty="0" smtClean="0">
                <a:latin typeface="Calibri" pitchFamily="34" charset="0"/>
              </a:rPr>
              <a:t>глубокое</a:t>
            </a:r>
            <a:r>
              <a:rPr lang="ru-RU" sz="2000" dirty="0" smtClean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</a:rPr>
              <a:t>б) </a:t>
            </a:r>
            <a:r>
              <a:rPr lang="ru-RU" sz="2000" dirty="0" smtClean="0">
                <a:latin typeface="Calibri" pitchFamily="34" charset="0"/>
              </a:rPr>
              <a:t>большое</a:t>
            </a:r>
            <a:r>
              <a:rPr lang="ru-RU" sz="2000" dirty="0" smtClean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</a:rPr>
              <a:t>в) </a:t>
            </a:r>
            <a:r>
              <a:rPr lang="ru-RU" sz="2000" dirty="0" smtClean="0">
                <a:latin typeface="Calibri" pitchFamily="34" charset="0"/>
              </a:rPr>
              <a:t>пресное</a:t>
            </a:r>
            <a:r>
              <a:rPr lang="ru-RU" sz="2000" dirty="0" smtClean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</a:rPr>
              <a:t>г) </a:t>
            </a:r>
            <a:r>
              <a:rPr lang="ru-RU" sz="2000" dirty="0" smtClean="0">
                <a:latin typeface="Calibri" pitchFamily="34" charset="0"/>
              </a:rPr>
              <a:t>теплое</a:t>
            </a:r>
            <a:r>
              <a:rPr lang="ru-RU" sz="2000" dirty="0" smtClean="0">
                <a:latin typeface="Calibri" pitchFamily="34" charset="0"/>
              </a:rPr>
              <a:t>   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188913"/>
            <a:ext cx="7772400" cy="53340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Unicode MS" pitchFamily="34" charset="-128"/>
              </a:rPr>
              <a:t>Виды связей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468313" y="3500438"/>
            <a:ext cx="79248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dirty="0">
                <a:solidFill>
                  <a:srgbClr val="000066"/>
                </a:solidFill>
              </a:rPr>
              <a:t>Образование льда, зима, заморозки, похолодание, север.</a:t>
            </a:r>
          </a:p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dirty="0" smtClean="0">
                <a:solidFill>
                  <a:srgbClr val="000066"/>
                </a:solidFill>
              </a:rPr>
              <a:t>Температура,  потепление, ветер, бриз, муссон.</a:t>
            </a:r>
            <a:endParaRPr lang="ru-RU" dirty="0">
              <a:solidFill>
                <a:srgbClr val="000066"/>
              </a:solidFill>
            </a:endParaRPr>
          </a:p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dirty="0">
                <a:solidFill>
                  <a:srgbClr val="000066"/>
                </a:solidFill>
              </a:rPr>
              <a:t>Гроза, дождь, весна, гром, молния.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8775" y="5500702"/>
            <a:ext cx="7924800" cy="114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dirty="0" smtClean="0">
                <a:solidFill>
                  <a:srgbClr val="003300"/>
                </a:solidFill>
              </a:rPr>
              <a:t>Молекула, вещество, кислород, атом. Графит.</a:t>
            </a:r>
            <a:endParaRPr lang="ru-RU" dirty="0">
              <a:solidFill>
                <a:srgbClr val="003300"/>
              </a:solidFill>
            </a:endParaRPr>
          </a:p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dirty="0" smtClean="0">
                <a:solidFill>
                  <a:srgbClr val="003300"/>
                </a:solidFill>
              </a:rPr>
              <a:t>Радуга, белый, серый, коричневый, багряный..</a:t>
            </a:r>
            <a:endParaRPr lang="ru-RU" dirty="0">
              <a:solidFill>
                <a:srgbClr val="003300"/>
              </a:solidFill>
            </a:endParaRPr>
          </a:p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dirty="0" smtClean="0">
                <a:solidFill>
                  <a:srgbClr val="003300"/>
                </a:solidFill>
              </a:rPr>
              <a:t>Окуляр, стекло, микроскоп, плазма, ножка</a:t>
            </a:r>
            <a:r>
              <a:rPr lang="ru-RU" dirty="0" smtClean="0">
                <a:solidFill>
                  <a:srgbClr val="003300"/>
                </a:solidFill>
              </a:rPr>
              <a:t>.</a:t>
            </a:r>
          </a:p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dirty="0" smtClean="0">
                <a:solidFill>
                  <a:srgbClr val="003300"/>
                </a:solidFill>
              </a:rPr>
              <a:t>Ядро, клетка, оболочка, цитоплазма.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7338" y="2571744"/>
            <a:ext cx="8172450" cy="5925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2. Найдите </a:t>
            </a:r>
            <a:r>
              <a:rPr lang="ru-RU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пары понятий, которые находятся между собой в причинно-следственных отношениях.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388" y="4643447"/>
            <a:ext cx="8245475" cy="59250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Найдите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понятия, которые находятся между собой в отношении  целое - часть.</a:t>
            </a: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287338" y="873125"/>
            <a:ext cx="8245475" cy="396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000" dirty="0" smtClean="0"/>
              <a:t>1. Найдите </a:t>
            </a:r>
            <a:r>
              <a:rPr lang="ru-RU" sz="2000" dirty="0"/>
              <a:t>пару понятий, связанных … видом связи</a:t>
            </a:r>
          </a:p>
        </p:txBody>
      </p:sp>
      <p:sp>
        <p:nvSpPr>
          <p:cNvPr id="98312" name="Text Box 5"/>
          <p:cNvSpPr txBox="1">
            <a:spLocks noChangeArrowheads="1"/>
          </p:cNvSpPr>
          <p:nvPr/>
        </p:nvSpPr>
        <p:spPr bwMode="auto">
          <a:xfrm>
            <a:off x="358775" y="1304925"/>
            <a:ext cx="82454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Вода, река, море, озеро, океан</a:t>
            </a:r>
          </a:p>
          <a:p>
            <a:r>
              <a:rPr lang="ru-RU" sz="2000" dirty="0" smtClean="0">
                <a:latin typeface="Calibri" pitchFamily="34" charset="0"/>
              </a:rPr>
              <a:t>Планета, Земля, звезда, спутник, туманность</a:t>
            </a:r>
          </a:p>
          <a:p>
            <a:r>
              <a:rPr lang="ru-RU" sz="2000" dirty="0" smtClean="0">
                <a:latin typeface="Calibri" pitchFamily="34" charset="0"/>
              </a:rPr>
              <a:t>Сатурн,  звезда, кольцо, вода, лёд</a:t>
            </a:r>
          </a:p>
          <a:p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328</Words>
  <Application>Microsoft Office PowerPoint</Application>
  <PresentationFormat>Экран (4:3)</PresentationFormat>
  <Paragraphs>38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Приёмы установления связей между понятиями</vt:lpstr>
      <vt:lpstr>Слайд 2</vt:lpstr>
      <vt:lpstr>Слайд 3</vt:lpstr>
      <vt:lpstr>Слайд 4</vt:lpstr>
      <vt:lpstr>Виды связей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14</cp:revision>
  <dcterms:created xsi:type="dcterms:W3CDTF">2014-04-13T14:01:09Z</dcterms:created>
  <dcterms:modified xsi:type="dcterms:W3CDTF">2014-04-13T16:17:26Z</dcterms:modified>
</cp:coreProperties>
</file>