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Роль чтения в современном образовании</a:t>
            </a:r>
            <a:r>
              <a:rPr lang="ru-RU" i="1" dirty="0" smtClean="0">
                <a:solidFill>
                  <a:srgbClr val="FF0000"/>
                </a:solidFill>
              </a:rPr>
              <a:t/>
            </a:r>
            <a:br>
              <a:rPr lang="ru-RU" i="1" dirty="0" smtClean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Ладанова</a:t>
            </a:r>
            <a:r>
              <a:rPr lang="ru-RU" dirty="0" smtClean="0"/>
              <a:t> Нина Владимировна, учитель русского языка и литературы МАОУ Гимназия г. Нытвы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и по запросу о чтении и книг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5779"/>
            <a:ext cx="7929618" cy="6406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Проблемные вопросы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Важен ли навык чтения в современном образовании? 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Что означает термин «функциональная безграмотность» или «функциональная неграмотность»? 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90" name="AutoShape 2" descr="Картинки по запросу о чтении и книга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о чтении и книга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4" name="Picture 6" descr="Картинки по запросу о чтении и книгах"/>
          <p:cNvPicPr>
            <a:picLocks noChangeAspect="1" noChangeArrowheads="1"/>
          </p:cNvPicPr>
          <p:nvPr/>
        </p:nvPicPr>
        <p:blipFill>
          <a:blip r:embed="rId2"/>
          <a:srcRect l="1717" t="11142" r="5150" b="2786"/>
          <a:stretch>
            <a:fillRect/>
          </a:stretch>
        </p:blipFill>
        <p:spPr bwMode="auto">
          <a:xfrm>
            <a:off x="4857752" y="4357694"/>
            <a:ext cx="4018667" cy="22888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Что значит уметь читать?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i="1" dirty="0" smtClean="0"/>
              <a:t>В широком смысле </a:t>
            </a:r>
            <a:r>
              <a:rPr lang="ru-RU" sz="3200" i="1" dirty="0" smtClean="0">
                <a:solidFill>
                  <a:srgbClr val="C00000"/>
                </a:solidFill>
              </a:rPr>
              <a:t>«читать» -</a:t>
            </a:r>
            <a:r>
              <a:rPr lang="ru-RU" sz="3200" i="1" dirty="0" smtClean="0"/>
              <a:t> это исследовать окружающий нас мир: например,  читать текст, читать по лицу, читать по звёздам…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 smtClean="0"/>
              <a:t>В узком смысле, </a:t>
            </a:r>
            <a:r>
              <a:rPr lang="ru-RU" sz="3200" i="1" dirty="0" smtClean="0">
                <a:solidFill>
                  <a:srgbClr val="C00000"/>
                </a:solidFill>
              </a:rPr>
              <a:t>чтение -</a:t>
            </a:r>
            <a:r>
              <a:rPr lang="ru-RU" sz="3200" i="1" dirty="0" smtClean="0"/>
              <a:t>  процесс понимания и интерпретации  текста научного или делового, художественного или  публицистического стилей.</a:t>
            </a:r>
          </a:p>
          <a:p>
            <a:endParaRPr lang="ru-RU" sz="32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Для разных типов чтения существуют разные задачи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Картинки по запросу о чтении и книг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130467" cy="5142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Чтение учебной литературы</a:t>
            </a:r>
            <a:endParaRPr lang="ru-RU" b="1" i="1" dirty="0">
              <a:solidFill>
                <a:srgbClr val="C00000"/>
              </a:solidFill>
            </a:endParaRPr>
          </a:p>
        </p:txBody>
      </p:sp>
      <p:graphicFrame>
        <p:nvGraphicFramePr>
          <p:cNvPr id="27" name="Содержимое 26"/>
          <p:cNvGraphicFramePr>
            <a:graphicFrameLocks noGrp="1"/>
          </p:cNvGraphicFramePr>
          <p:nvPr>
            <p:ph idx="1"/>
          </p:nvPr>
        </p:nvGraphicFramePr>
        <p:xfrm>
          <a:off x="357158" y="1214420"/>
          <a:ext cx="8572560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0"/>
              </a:tblGrid>
              <a:tr h="62673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Задача – качественно и быстро понять смысл</a:t>
                      </a:r>
                      <a:endParaRPr lang="ru-RU" sz="3200" dirty="0"/>
                    </a:p>
                  </a:txBody>
                  <a:tcPr/>
                </a:tc>
              </a:tr>
              <a:tr h="758676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Ключевые слова - карандаш</a:t>
                      </a:r>
                    </a:p>
                    <a:p>
                      <a:pPr algn="ctr"/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58676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Понимание</a:t>
                      </a:r>
                      <a:r>
                        <a:rPr lang="ru-RU" sz="2000" b="1" i="1" baseline="0" dirty="0" smtClean="0">
                          <a:solidFill>
                            <a:srgbClr val="C00000"/>
                          </a:solidFill>
                        </a:rPr>
                        <a:t> их смысла – словари</a:t>
                      </a:r>
                    </a:p>
                    <a:p>
                      <a:pPr algn="ctr"/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88535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Главная мысль – идея – абзаца </a:t>
                      </a:r>
                    </a:p>
                    <a:p>
                      <a:pPr algn="ctr"/>
                      <a:endParaRPr lang="ru-RU" sz="2000" b="1" i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910219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Главная мысль всего</a:t>
                      </a:r>
                      <a:r>
                        <a:rPr lang="ru-RU" sz="2000" b="1" i="1" baseline="0" dirty="0" smtClean="0">
                          <a:solidFill>
                            <a:srgbClr val="C00000"/>
                          </a:solidFill>
                        </a:rPr>
                        <a:t> текста</a:t>
                      </a:r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28817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Первый и последний абзац – особое внимание</a:t>
                      </a:r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28817">
                <a:tc>
                  <a:txBody>
                    <a:bodyPr/>
                    <a:lstStyle/>
                    <a:p>
                      <a:pPr algn="ctr"/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28817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Выписки, конспекты, планы,</a:t>
                      </a:r>
                      <a:r>
                        <a:rPr lang="ru-RU" sz="2000" b="1" i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</a:rPr>
                        <a:t>схемы, таблицы</a:t>
                      </a:r>
                      <a:endParaRPr lang="ru-RU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Исследования </a:t>
            </a:r>
            <a:r>
              <a:rPr lang="en-US" b="1" i="1" dirty="0" smtClean="0">
                <a:solidFill>
                  <a:srgbClr val="C00000"/>
                </a:solidFill>
              </a:rPr>
              <a:t>PISA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Вызывает трудности умение находить главную мысль, заданную информацию, понимать логичность и последовательность событий и пр., то есть совершать логические операции простейшего типа.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smtClean="0">
                <a:solidFill>
                  <a:schemeClr val="accent2"/>
                </a:solidFill>
              </a:rPr>
              <a:t>Чтение художественной литературы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5720" y="1928802"/>
            <a:ext cx="428628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Накапливание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жизненного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опыта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572000" y="3429000"/>
            <a:ext cx="457200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Выявление</a:t>
            </a:r>
            <a:r>
              <a:rPr lang="ru-RU" dirty="0" smtClean="0"/>
              <a:t> </a:t>
            </a:r>
            <a:r>
              <a:rPr lang="ru-RU" sz="2400" dirty="0" smtClean="0"/>
              <a:t>читательских</a:t>
            </a:r>
            <a:r>
              <a:rPr lang="ru-RU" dirty="0" smtClean="0"/>
              <a:t> </a:t>
            </a:r>
            <a:r>
              <a:rPr lang="ru-RU" sz="2400" dirty="0" smtClean="0"/>
              <a:t>предпочтений</a:t>
            </a:r>
            <a:endParaRPr lang="ru-RU" sz="2400" dirty="0"/>
          </a:p>
        </p:txBody>
      </p:sp>
      <p:sp>
        <p:nvSpPr>
          <p:cNvPr id="13" name="Овал 12"/>
          <p:cNvSpPr/>
          <p:nvPr/>
        </p:nvSpPr>
        <p:spPr>
          <a:xfrm>
            <a:off x="214282" y="3571876"/>
            <a:ext cx="428628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Тренинг жизни</a:t>
            </a:r>
            <a:endParaRPr lang="ru-RU" sz="2400" dirty="0"/>
          </a:p>
        </p:txBody>
      </p:sp>
      <p:sp>
        <p:nvSpPr>
          <p:cNvPr id="14" name="Овал 13"/>
          <p:cNvSpPr/>
          <p:nvPr/>
        </p:nvSpPr>
        <p:spPr>
          <a:xfrm>
            <a:off x="642910" y="5143512"/>
            <a:ext cx="428628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Формирование вкуса</a:t>
            </a:r>
            <a:endParaRPr lang="ru-RU" sz="2400" dirty="0"/>
          </a:p>
        </p:txBody>
      </p:sp>
      <p:sp>
        <p:nvSpPr>
          <p:cNvPr id="15" name="Овал 14"/>
          <p:cNvSpPr/>
          <p:nvPr/>
        </p:nvSpPr>
        <p:spPr>
          <a:xfrm>
            <a:off x="4857720" y="5072074"/>
            <a:ext cx="428628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Погружение</a:t>
            </a:r>
            <a:r>
              <a:rPr lang="ru-RU" dirty="0" smtClean="0"/>
              <a:t> в </a:t>
            </a:r>
            <a:r>
              <a:rPr lang="ru-RU" sz="2400" dirty="0" smtClean="0"/>
              <a:t>культурный</a:t>
            </a:r>
            <a:r>
              <a:rPr lang="ru-RU" dirty="0" smtClean="0"/>
              <a:t> </a:t>
            </a:r>
            <a:r>
              <a:rPr lang="ru-RU" sz="2400" dirty="0" smtClean="0"/>
              <a:t>процесс</a:t>
            </a:r>
            <a:endParaRPr lang="ru-RU" sz="2400" dirty="0"/>
          </a:p>
        </p:txBody>
      </p:sp>
      <p:sp>
        <p:nvSpPr>
          <p:cNvPr id="16" name="Овал 15"/>
          <p:cNvSpPr/>
          <p:nvPr/>
        </p:nvSpPr>
        <p:spPr>
          <a:xfrm>
            <a:off x="4500562" y="1857364"/>
            <a:ext cx="428628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Эстетическое развитие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 чём трудность?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Сформировать собственное мнение о прочитанном, то есть свою интерпретацию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=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понимание текста с позиции автора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+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согласие или несогласие с авторской позицией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Что дальше?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Рецепт есть:  главное -  понять свой интерес: найти книгу о </a:t>
            </a:r>
            <a:r>
              <a:rPr lang="ru-RU" dirty="0" err="1" smtClean="0"/>
              <a:t>хоббитах</a:t>
            </a:r>
            <a:r>
              <a:rPr lang="ru-RU" dirty="0" smtClean="0"/>
              <a:t> или устройстве мотоцикла, исторический роман  или энциклопедию бабочек…</a:t>
            </a:r>
          </a:p>
          <a:p>
            <a:endParaRPr lang="ru-RU" dirty="0"/>
          </a:p>
        </p:txBody>
      </p:sp>
      <p:pic>
        <p:nvPicPr>
          <p:cNvPr id="4098" name="Picture 2" descr="Картинки по запросу хоббит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786190"/>
            <a:ext cx="1928826" cy="2835896"/>
          </a:xfrm>
          <a:prstGeom prst="rect">
            <a:avLst/>
          </a:prstGeom>
          <a:noFill/>
        </p:spPr>
      </p:pic>
      <p:sp>
        <p:nvSpPr>
          <p:cNvPr id="4100" name="AutoShape 4" descr="Картинки по запросу мотоцик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Картинки по запросу мотоцик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Картинки по запросу мотоцикл рису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Картинки по запросу мотоцикл рисунок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10" name="AutoShape 14" descr="Картинки по запросу мотоцикл рисунок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12" name="AutoShape 16" descr="Картинки по запросу мотоцикл рисунок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14" name="AutoShape 18" descr="Картинки по запросу мотоцикл рисунок для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6" name="Picture 20" descr="Картинки по запросу мотоцикл рисунок для дете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4746316"/>
            <a:ext cx="2714644" cy="16830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8" name="Picture 22" descr="Бабочка фот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857760"/>
            <a:ext cx="2400629" cy="1631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241</Words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Роль чтения в современном образовании </vt:lpstr>
      <vt:lpstr>Проблемные вопросы</vt:lpstr>
      <vt:lpstr>Что значит уметь читать?</vt:lpstr>
      <vt:lpstr>Для разных типов чтения существуют разные задачи</vt:lpstr>
      <vt:lpstr>Чтение учебной литературы</vt:lpstr>
      <vt:lpstr>Исследования PISA</vt:lpstr>
      <vt:lpstr>Чтение художественной литературы</vt:lpstr>
      <vt:lpstr>В чём трудность?</vt:lpstr>
      <vt:lpstr>Что дальше?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ЭССЕ «Роль чтения в современном образовании»</dc:title>
  <dc:creator>user</dc:creator>
  <cp:lastModifiedBy>user</cp:lastModifiedBy>
  <cp:revision>15</cp:revision>
  <dcterms:created xsi:type="dcterms:W3CDTF">2017-10-24T17:32:10Z</dcterms:created>
  <dcterms:modified xsi:type="dcterms:W3CDTF">2019-04-20T00:35:18Z</dcterms:modified>
</cp:coreProperties>
</file>