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2" r:id="rId5"/>
    <p:sldId id="266" r:id="rId6"/>
    <p:sldId id="263" r:id="rId7"/>
    <p:sldId id="264" r:id="rId8"/>
    <p:sldId id="265" r:id="rId9"/>
    <p:sldId id="267" r:id="rId10"/>
    <p:sldId id="268" r:id="rId11"/>
    <p:sldId id="280" r:id="rId12"/>
    <p:sldId id="281" r:id="rId13"/>
    <p:sldId id="271" r:id="rId14"/>
    <p:sldId id="279" r:id="rId15"/>
    <p:sldId id="282" r:id="rId16"/>
    <p:sldId id="269" r:id="rId17"/>
    <p:sldId id="272" r:id="rId18"/>
    <p:sldId id="273" r:id="rId19"/>
    <p:sldId id="274" r:id="rId20"/>
    <p:sldId id="275" r:id="rId21"/>
    <p:sldId id="289" r:id="rId22"/>
    <p:sldId id="286" r:id="rId23"/>
    <p:sldId id="287" r:id="rId24"/>
    <p:sldId id="284" r:id="rId25"/>
    <p:sldId id="283" r:id="rId26"/>
    <p:sldId id="288" r:id="rId2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411" autoAdjust="0"/>
  </p:normalViewPr>
  <p:slideViewPr>
    <p:cSldViewPr>
      <p:cViewPr varScale="1">
        <p:scale>
          <a:sx n="104" d="100"/>
          <a:sy n="104" d="100"/>
        </p:scale>
        <p:origin x="-1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showVal val="1"/>
            <c:showLeaderLines val="1"/>
          </c:dLbls>
          <c:cat>
            <c:strRef>
              <c:f>Лист1!$A$1:$A$5</c:f>
              <c:strCache>
                <c:ptCount val="5"/>
                <c:pt idx="0">
                  <c:v>Патриот</c:v>
                </c:pt>
                <c:pt idx="1">
                  <c:v>Толерантный человек</c:v>
                </c:pt>
                <c:pt idx="2">
                  <c:v>Активный человек</c:v>
                </c:pt>
                <c:pt idx="3">
                  <c:v>Знающий законы и соблюдающий права</c:v>
                </c:pt>
                <c:pt idx="4">
                  <c:v>Обладающий всеми названными качествами</c:v>
                </c:pt>
              </c:strCache>
            </c:strRef>
          </c:cat>
          <c:val>
            <c:numRef>
              <c:f>Лист1!$B$1:$B$5</c:f>
              <c:numCache>
                <c:formatCode>General</c:formatCode>
                <c:ptCount val="5"/>
                <c:pt idx="0">
                  <c:v>30</c:v>
                </c:pt>
                <c:pt idx="1">
                  <c:v>5</c:v>
                </c:pt>
                <c:pt idx="2">
                  <c:v>10</c:v>
                </c:pt>
                <c:pt idx="3">
                  <c:v>20</c:v>
                </c:pt>
                <c:pt idx="4">
                  <c:v>35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100"/>
          </a:pPr>
          <a:endParaRPr lang="ru-RU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Семинар директоров школ Нытвенского муниципального района  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Российская идентичность как приоритетная цель воспитания, заявленная ФГОС ООО.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85800" y="2209799"/>
          <a:ext cx="7848600" cy="4435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/>
                <a:gridCol w="3657600"/>
              </a:tblGrid>
              <a:tr h="35949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Показатель гражданской идентичности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Диагностика</a:t>
                      </a:r>
                      <a:endParaRPr lang="ru-RU" dirty="0"/>
                    </a:p>
                  </a:txBody>
                  <a:tcPr/>
                </a:tc>
              </a:tr>
              <a:tr h="9137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Чувство патриотизма и гордости за свою страну, уважение истории, культурных и исторических памятников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latin typeface="Times New Roman"/>
                          <a:ea typeface="+mn-ea"/>
                          <a:cs typeface="Times New Roman"/>
                        </a:rPr>
                        <a:t>-Конкурс рисунков  «Что для меня  Родина»</a:t>
                      </a:r>
                      <a:endParaRPr lang="ru-RU" sz="12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200" kern="1200" dirty="0" smtClean="0">
                          <a:latin typeface="Times New Roman"/>
                          <a:ea typeface="+mn-ea"/>
                          <a:cs typeface="Times New Roman"/>
                        </a:rPr>
                        <a:t>Эссе «Я гражданин»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200" kern="1200" baseline="0" dirty="0" smtClean="0">
                          <a:latin typeface="Times New Roman"/>
                          <a:ea typeface="+mn-ea"/>
                          <a:cs typeface="Times New Roman"/>
                        </a:rPr>
                        <a:t> Круговая диаграмма «Кто такой гражданин?</a:t>
                      </a:r>
                      <a:r>
                        <a:rPr lang="ru-RU" sz="1200" kern="1200" dirty="0" smtClean="0"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200" kern="1200" dirty="0" smtClean="0">
                          <a:latin typeface="Times New Roman"/>
                          <a:ea typeface="+mn-ea"/>
                          <a:cs typeface="Times New Roman"/>
                        </a:rPr>
                        <a:t>Продуктивные задачи по текстам Д.Лихачёва</a:t>
                      </a:r>
                      <a:endParaRPr lang="ru-RU" sz="1200" dirty="0"/>
                    </a:p>
                  </a:txBody>
                  <a:tcPr/>
                </a:tc>
              </a:tr>
              <a:tr h="4493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Эмоционально положительное принятие своей этнической идентичности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Методика «Закончи предложение»</a:t>
                      </a:r>
                      <a:endParaRPr lang="ru-RU" sz="1200" dirty="0"/>
                    </a:p>
                  </a:txBody>
                  <a:tcPr/>
                </a:tc>
              </a:tr>
              <a:tr h="6291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Уважение и принятие других народов России и мира, межэтническая толерантность, готовность к равноправному сотрудничеству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Тест на определение уровня толерантности</a:t>
                      </a:r>
                      <a:endParaRPr lang="ru-RU" sz="1200" dirty="0"/>
                    </a:p>
                  </a:txBody>
                  <a:tcPr/>
                </a:tc>
              </a:tr>
              <a:tr h="6291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Уважение личности и ее достоинства, доброжелательное отношение к окружающим, нетерпимость к любым видам насилия и готовность противостоять им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Методика</a:t>
                      </a:r>
                      <a:r>
                        <a:rPr lang="ru-RU" sz="1200" baseline="0" dirty="0" smtClean="0"/>
                        <a:t>  </a:t>
                      </a:r>
                      <a:r>
                        <a:rPr lang="ru-RU" sz="1200" baseline="0" dirty="0" err="1" smtClean="0"/>
                        <a:t>экспресс-диагностики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err="1" smtClean="0"/>
                        <a:t>эмпатии</a:t>
                      </a:r>
                      <a:r>
                        <a:rPr lang="ru-RU" sz="1200" baseline="0" dirty="0" smtClean="0"/>
                        <a:t>.</a:t>
                      </a:r>
                    </a:p>
                    <a:p>
                      <a:r>
                        <a:rPr lang="ru-RU" sz="1200" baseline="0" dirty="0" smtClean="0"/>
                        <a:t>Методика «Как поступать»</a:t>
                      </a:r>
                      <a:endParaRPr lang="ru-RU" sz="1200" dirty="0"/>
                    </a:p>
                  </a:txBody>
                  <a:tcPr/>
                </a:tc>
              </a:tr>
              <a:tr h="6291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Уважение ценностей семьи, любовь к природе, признание ценности здоровья, своего и других людей, оптимизм в восприятии мира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latin typeface="Times New Roman"/>
                          <a:ea typeface="+mn-ea"/>
                          <a:cs typeface="Times New Roman"/>
                        </a:rPr>
                        <a:t>Методика «Ценностные ориентации»</a:t>
                      </a:r>
                    </a:p>
                    <a:p>
                      <a:r>
                        <a:rPr lang="ru-RU" sz="1200" kern="1200" dirty="0" smtClean="0">
                          <a:latin typeface="Times New Roman"/>
                          <a:ea typeface="+mn-ea"/>
                          <a:cs typeface="Times New Roman"/>
                        </a:rPr>
                        <a:t>Методика «Что мы ценим в людях»</a:t>
                      </a:r>
                      <a:endParaRPr lang="ru-RU" sz="1200" dirty="0"/>
                    </a:p>
                  </a:txBody>
                  <a:tcPr/>
                </a:tc>
              </a:tr>
              <a:tr h="7599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Сформированность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моральной самооценки и моральных чувств - чувство гордости при следовании моральным нормам, переживание стыда и вины при их нарушении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Ситуативные задачи.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33400" y="1371600"/>
            <a:ext cx="8229600" cy="8382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000" b="1" dirty="0" smtClean="0"/>
              <a:t>Диагностический комплекс методов  выявления гражданских качеств.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solidFill>
                  <a:srgbClr val="FF0000"/>
                </a:solidFill>
              </a:rPr>
              <a:t>Ценностный и эмоциональный компонент.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762000" y="2133601"/>
          <a:ext cx="7620000" cy="4556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9030"/>
                <a:gridCol w="3920970"/>
              </a:tblGrid>
              <a:tr h="35962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Показатель гражданской идентичности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Где показатель формируется</a:t>
                      </a:r>
                      <a:endParaRPr lang="ru-RU" dirty="0"/>
                    </a:p>
                  </a:txBody>
                  <a:tcPr/>
                </a:tc>
              </a:tr>
              <a:tr h="491361">
                <a:tc>
                  <a:txBody>
                    <a:bodyPr/>
                    <a:lstStyle/>
                    <a:p>
                      <a:pPr lvl="0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Участие в школьном самоуправлении 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/>
                        <a:t>Совет Лидеров, Кабинет министров, Советы</a:t>
                      </a:r>
                      <a:r>
                        <a:rPr lang="ru-RU" sz="1200" baseline="0" dirty="0" smtClean="0"/>
                        <a:t> классов, </a:t>
                      </a:r>
                      <a:r>
                        <a:rPr lang="ru-RU" sz="1200" baseline="0" dirty="0" err="1" smtClean="0"/>
                        <a:t>Класс-менеджеры</a:t>
                      </a:r>
                      <a:endParaRPr lang="ru-RU" sz="1200" dirty="0"/>
                    </a:p>
                  </a:txBody>
                  <a:tcPr/>
                </a:tc>
              </a:tr>
              <a:tr h="4495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Участие в детских и молодежных общественных организациях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Клуб «Эрудит», НОУ учащихся «Поиск», спортивное общество «Старт», </a:t>
                      </a:r>
                      <a:r>
                        <a:rPr lang="ru-RU" sz="1200" dirty="0" err="1" smtClean="0"/>
                        <a:t>эколог-ое</a:t>
                      </a:r>
                      <a:r>
                        <a:rPr lang="ru-RU" sz="1200" dirty="0" smtClean="0"/>
                        <a:t> общество «Росток»</a:t>
                      </a:r>
                      <a:endParaRPr lang="ru-RU" sz="1200" dirty="0"/>
                    </a:p>
                  </a:txBody>
                  <a:tcPr/>
                </a:tc>
              </a:tr>
              <a:tr h="6293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Участеи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 школьных и внешкольных мероприятиях </a:t>
                      </a:r>
                      <a:r>
                        <a:rPr lang="ru-RU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просоциального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характера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Фестиваль  военно-патриотической песни «Песни Победы», Смотр строя и песни, Факельное шествие</a:t>
                      </a:r>
                      <a:endParaRPr lang="ru-RU" sz="1200" dirty="0"/>
                    </a:p>
                  </a:txBody>
                  <a:tcPr/>
                </a:tc>
              </a:tr>
              <a:tr h="4495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Выполнение норм и требований школьной жизни, прав и обязанностей ученика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Устав гимназии, «Кодекс чести гимназиста», </a:t>
                      </a:r>
                      <a:endParaRPr lang="ru-RU" sz="1200" dirty="0"/>
                    </a:p>
                  </a:txBody>
                  <a:tcPr/>
                </a:tc>
              </a:tr>
              <a:tr h="4495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Умение вести диалог на основе равноправных отношений и взаимного уважения и принятия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Общественно-политический клуб «Кейс»</a:t>
                      </a:r>
                      <a:endParaRPr lang="ru-RU" sz="1200" dirty="0"/>
                    </a:p>
                  </a:txBody>
                  <a:tcPr/>
                </a:tc>
              </a:tr>
              <a:tr h="16668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Участие в общественной жизни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kern="1200" dirty="0" smtClean="0">
                          <a:latin typeface="Times New Roman"/>
                          <a:ea typeface="+mn-ea"/>
                          <a:cs typeface="Times New Roman"/>
                        </a:rPr>
                        <a:t>Участие в акциях социальной направленности «Доброе дело», «Сделаем!», «Спортивный </a:t>
                      </a:r>
                      <a:r>
                        <a:rPr lang="ru-RU" sz="1200" kern="1200" dirty="0" err="1" smtClean="0">
                          <a:latin typeface="Times New Roman"/>
                          <a:ea typeface="+mn-ea"/>
                          <a:cs typeface="Times New Roman"/>
                        </a:rPr>
                        <a:t>лонгмоб</a:t>
                      </a:r>
                      <a:r>
                        <a:rPr lang="ru-RU" sz="1200" kern="1200" dirty="0" smtClean="0">
                          <a:latin typeface="Times New Roman"/>
                          <a:ea typeface="+mn-ea"/>
                          <a:cs typeface="Times New Roman"/>
                        </a:rPr>
                        <a:t> 2014», «Дубовая роща», «Чистый пруд», «Посади дерево за того парня», «К 70-летию победы 70 добрых дел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latin typeface="Times New Roman"/>
                          <a:ea typeface="+mn-ea"/>
                          <a:cs typeface="Times New Roman"/>
                        </a:rPr>
                        <a:t>-Волонтёрская деятельность в рамках социальной практики.</a:t>
                      </a:r>
                      <a:endParaRPr lang="ru-RU" sz="12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latin typeface="Times New Roman"/>
                          <a:ea typeface="+mn-ea"/>
                          <a:cs typeface="Times New Roman"/>
                        </a:rPr>
                        <a:t>- Проектная деятельность в рамках смены « </a:t>
                      </a:r>
                      <a:r>
                        <a:rPr lang="ru-RU" sz="1200" kern="1200" dirty="0" err="1" smtClean="0">
                          <a:latin typeface="Times New Roman"/>
                          <a:ea typeface="+mn-ea"/>
                          <a:cs typeface="Times New Roman"/>
                        </a:rPr>
                        <a:t>Наукоград</a:t>
                      </a:r>
                      <a:r>
                        <a:rPr lang="ru-RU" sz="1200" kern="1200" dirty="0" smtClean="0">
                          <a:latin typeface="Times New Roman"/>
                          <a:ea typeface="+mn-ea"/>
                          <a:cs typeface="Times New Roman"/>
                        </a:rPr>
                        <a:t>»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33400" y="1371600"/>
            <a:ext cx="8229600" cy="8382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000" b="1" dirty="0" smtClean="0"/>
              <a:t>Диагностический комплекс методов  выявления гражданских качеств.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solidFill>
                  <a:srgbClr val="FF0000"/>
                </a:solidFill>
              </a:rPr>
              <a:t>Деятельностный компонент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4572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Методика самооценки личности «Я патриот»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ru-RU" sz="1800" i="1" dirty="0" smtClean="0"/>
              <a:t>Уважаемый гимназист, представь, что существует единица измерения уровня гражданственности «Патриот». Если ты не против, то можешь измерить свою социальную активность в «патриотах» по 10-бальной шкале в предложенной тебе таблице.</a:t>
            </a:r>
          </a:p>
          <a:p>
            <a:endParaRPr lang="ru-RU" sz="1800" i="1" dirty="0" smtClean="0"/>
          </a:p>
          <a:p>
            <a:endParaRPr lang="ru-RU" sz="1800" i="1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838200" y="3124200"/>
          <a:ext cx="7543800" cy="3340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380"/>
                <a:gridCol w="754380"/>
                <a:gridCol w="754380"/>
                <a:gridCol w="754380"/>
                <a:gridCol w="716280"/>
                <a:gridCol w="792480"/>
                <a:gridCol w="754380"/>
                <a:gridCol w="754380"/>
                <a:gridCol w="754380"/>
                <a:gridCol w="754380"/>
              </a:tblGrid>
              <a:tr h="2667000"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Участие в самоуправлении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Участие в социальной практике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Участие в общественных организациях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Акция «Чистый берег»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Акция «Дубовая роща»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Акция «Чистый пруд»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Фестиваль «Песни победы»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Акция «70 добрых дел 70летию Победы»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Факельное шествие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 патриотов</a:t>
                      </a:r>
                      <a:endParaRPr lang="ru-RU" dirty="0"/>
                    </a:p>
                  </a:txBody>
                  <a:tcPr/>
                </a:tc>
              </a:tr>
              <a:tr h="673357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147248" cy="1656928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Кто такой гражданин?</a:t>
            </a:r>
            <a:endParaRPr lang="ru-RU" sz="4000" dirty="0">
              <a:solidFill>
                <a:schemeClr val="tx1"/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half" idx="1"/>
          </p:nvPr>
        </p:nvGraphicFramePr>
        <p:xfrm>
          <a:off x="1905000" y="2438400"/>
          <a:ext cx="5457852" cy="3416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6096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Методика «Ценностные ориентации»  М. </a:t>
            </a:r>
            <a:r>
              <a:rPr lang="ru-RU" sz="2800" dirty="0" err="1" smtClean="0">
                <a:solidFill>
                  <a:srgbClr val="FF0000"/>
                </a:solidFill>
              </a:rPr>
              <a:t>Рокича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1905000"/>
            <a:ext cx="7467600" cy="4754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600" i="1" dirty="0" smtClean="0"/>
              <a:t>Ребёнку даётся список из 12 качеств, в котором он должен каждому качеству присвоить место, исходя из принципов, которыми он руководствуется в своей жизни</a:t>
            </a:r>
          </a:p>
          <a:p>
            <a:pPr>
              <a:buFont typeface="Wingdings" pitchFamily="2" charset="2"/>
              <a:buChar char="q"/>
            </a:pPr>
            <a:r>
              <a:rPr lang="ru-RU" sz="1600" dirty="0" smtClean="0"/>
              <a:t>Образованность  (широта знаний, высокая общая культура)</a:t>
            </a:r>
          </a:p>
          <a:p>
            <a:pPr>
              <a:buFont typeface="Wingdings" pitchFamily="2" charset="2"/>
              <a:buChar char="q"/>
            </a:pPr>
            <a:r>
              <a:rPr lang="ru-RU" sz="1600" dirty="0" smtClean="0"/>
              <a:t>Любовь к малой Родине (любовь к месту, где человек живёт)</a:t>
            </a:r>
          </a:p>
          <a:p>
            <a:pPr>
              <a:buFont typeface="Wingdings" pitchFamily="2" charset="2"/>
              <a:buChar char="q"/>
            </a:pPr>
            <a:r>
              <a:rPr lang="ru-RU" sz="1600" dirty="0" smtClean="0"/>
              <a:t>Воспитанность (хорошие манеры)</a:t>
            </a:r>
          </a:p>
          <a:p>
            <a:pPr>
              <a:buFont typeface="Wingdings" pitchFamily="2" charset="2"/>
              <a:buChar char="q"/>
            </a:pPr>
            <a:r>
              <a:rPr lang="ru-RU" sz="1600" dirty="0" smtClean="0"/>
              <a:t>Ответственность (чувство долга, умение держать своё слово)</a:t>
            </a:r>
          </a:p>
          <a:p>
            <a:pPr>
              <a:buFont typeface="Wingdings" pitchFamily="2" charset="2"/>
              <a:buChar char="q"/>
            </a:pPr>
            <a:r>
              <a:rPr lang="ru-RU" sz="1600" dirty="0" smtClean="0"/>
              <a:t>Терпимость (к взглядам и мнениям других, умения прощать другим их ошибки и заблуждения)</a:t>
            </a:r>
          </a:p>
          <a:p>
            <a:pPr>
              <a:buFont typeface="Wingdings" pitchFamily="2" charset="2"/>
              <a:buChar char="q"/>
            </a:pPr>
            <a:r>
              <a:rPr lang="ru-RU" sz="1600" dirty="0" smtClean="0"/>
              <a:t>Непримиримость (к недостаткам своим и чужим)</a:t>
            </a:r>
          </a:p>
          <a:p>
            <a:pPr>
              <a:buFont typeface="Wingdings" pitchFamily="2" charset="2"/>
              <a:buChar char="q"/>
            </a:pPr>
            <a:r>
              <a:rPr lang="ru-RU" sz="1600" dirty="0" smtClean="0"/>
              <a:t>Материальное обеспечение (отсутствие материальных затруднений)</a:t>
            </a:r>
          </a:p>
          <a:p>
            <a:pPr>
              <a:buFont typeface="Wingdings" pitchFamily="2" charset="2"/>
              <a:buChar char="q"/>
            </a:pPr>
            <a:r>
              <a:rPr lang="ru-RU" sz="1600" dirty="0" smtClean="0"/>
              <a:t>Здоровье (отсутствие болезней)</a:t>
            </a:r>
          </a:p>
          <a:p>
            <a:pPr>
              <a:buFont typeface="Wingdings" pitchFamily="2" charset="2"/>
              <a:buChar char="q"/>
            </a:pPr>
            <a:r>
              <a:rPr lang="ru-RU" sz="1600" dirty="0" smtClean="0"/>
              <a:t>Общественное признание (уважение окружающих)</a:t>
            </a:r>
          </a:p>
          <a:p>
            <a:pPr>
              <a:buFont typeface="Wingdings" pitchFamily="2" charset="2"/>
              <a:buChar char="q"/>
            </a:pPr>
            <a:r>
              <a:rPr lang="ru-RU" sz="1600" dirty="0" smtClean="0"/>
              <a:t> Социальная активность  (выполнение общественных поручений, участие в социальных акциях, волонтёрская деятельность)</a:t>
            </a:r>
          </a:p>
          <a:p>
            <a:pPr>
              <a:buFont typeface="Wingdings" pitchFamily="2" charset="2"/>
              <a:buChar char="q"/>
            </a:pPr>
            <a:r>
              <a:rPr lang="ru-RU" sz="1600" dirty="0" smtClean="0"/>
              <a:t>Творчество (возможность творческой деятельности)</a:t>
            </a:r>
          </a:p>
          <a:p>
            <a:pPr>
              <a:buFont typeface="Wingdings" pitchFamily="2" charset="2"/>
              <a:buChar char="q"/>
            </a:pPr>
            <a:r>
              <a:rPr lang="ru-RU" sz="1600" dirty="0" smtClean="0"/>
              <a:t>Принципиальность (Смелость в отстаивании своего мнения, взглядов)</a:t>
            </a:r>
          </a:p>
          <a:p>
            <a:pPr>
              <a:buFont typeface="Wingdings" pitchFamily="2" charset="2"/>
              <a:buChar char="q"/>
            </a:pPr>
            <a:endParaRPr lang="ru-RU" sz="1600" dirty="0" smtClean="0"/>
          </a:p>
          <a:p>
            <a:pPr>
              <a:buFont typeface="Wingdings" pitchFamily="2" charset="2"/>
              <a:buChar char="q"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Анкета «Гражданин»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fontScale="25000" lnSpcReduction="20000"/>
          </a:bodyPr>
          <a:lstStyle/>
          <a:p>
            <a:r>
              <a:rPr lang="ru-RU" sz="8000" b="1" dirty="0" smtClean="0"/>
              <a:t>Что значит, по Вашему мнению, быть патриотом?</a:t>
            </a:r>
          </a:p>
          <a:p>
            <a:r>
              <a:rPr lang="ru-RU" sz="8000" b="1" dirty="0" smtClean="0"/>
              <a:t>Можно ли измерить патриотизм?</a:t>
            </a:r>
            <a:endParaRPr lang="ru-RU" sz="8000" dirty="0" smtClean="0"/>
          </a:p>
          <a:p>
            <a:r>
              <a:rPr lang="ru-RU" sz="8000" b="1" dirty="0" smtClean="0"/>
              <a:t>Кого из известных вам людей вы бы назвали гражданином?</a:t>
            </a:r>
            <a:endParaRPr lang="ru-RU" sz="8000" dirty="0" smtClean="0"/>
          </a:p>
          <a:p>
            <a:r>
              <a:rPr lang="ru-RU" sz="8000" b="1" dirty="0" smtClean="0"/>
              <a:t>Считаете ли Вы себя гражданином?</a:t>
            </a:r>
            <a:r>
              <a:rPr lang="ru-RU" sz="8000" dirty="0" smtClean="0"/>
              <a:t> </a:t>
            </a:r>
          </a:p>
          <a:p>
            <a:r>
              <a:rPr lang="ru-RU" sz="8000" b="1" dirty="0" smtClean="0"/>
              <a:t>Какие факты из истории нашей страны считаете  предметом гордости?</a:t>
            </a:r>
            <a:endParaRPr lang="ru-RU" sz="8000" dirty="0" smtClean="0"/>
          </a:p>
          <a:p>
            <a:r>
              <a:rPr lang="ru-RU" sz="8000" b="1" dirty="0" smtClean="0"/>
              <a:t>Был ли в Вашей жизни повод гордиться своей страной?</a:t>
            </a:r>
            <a:endParaRPr lang="ru-RU" sz="8000" dirty="0" smtClean="0"/>
          </a:p>
          <a:p>
            <a:r>
              <a:rPr lang="ru-RU" sz="8000" b="1" dirty="0" smtClean="0"/>
              <a:t>Как Вы считаете, нуждается ли современная молодежь в примерах для подражания?</a:t>
            </a:r>
            <a:endParaRPr lang="ru-RU" sz="8000" dirty="0" smtClean="0"/>
          </a:p>
          <a:p>
            <a:r>
              <a:rPr lang="ru-RU" sz="8000" b="1" dirty="0" smtClean="0"/>
              <a:t>Можете ли Вы сказать, что жалеете, что родились и живете в своей стране?</a:t>
            </a:r>
            <a:r>
              <a:rPr lang="ru-RU" sz="8000" dirty="0" smtClean="0"/>
              <a:t> </a:t>
            </a:r>
          </a:p>
          <a:p>
            <a:r>
              <a:rPr lang="ru-RU" sz="8000" b="1" dirty="0" smtClean="0"/>
              <a:t>Гражданско-патриотическое воспитание необходимо?</a:t>
            </a:r>
            <a:endParaRPr lang="ru-RU" sz="8000" dirty="0" smtClean="0"/>
          </a:p>
          <a:p>
            <a:r>
              <a:rPr lang="ru-RU" sz="8000" b="1" dirty="0" smtClean="0"/>
              <a:t> Какие мероприятия гражданско-патриотической направленности вы бы предложили провести в гимназии или классе?</a:t>
            </a:r>
            <a:endParaRPr lang="ru-RU" sz="8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Конкурс рисунков </a:t>
            </a:r>
            <a:br>
              <a:rPr lang="ru-RU" dirty="0" smtClean="0"/>
            </a:br>
            <a:r>
              <a:rPr lang="ru-RU" dirty="0" smtClean="0"/>
              <a:t>«Что для меня Родина»</a:t>
            </a:r>
            <a:endParaRPr lang="ru-RU" dirty="0"/>
          </a:p>
        </p:txBody>
      </p:sp>
      <p:pic>
        <p:nvPicPr>
          <p:cNvPr id="2050" name="Picture 2" descr="&quot;&amp;Kcy;&amp;ocy;&amp;ncy;&amp;kcy;&amp;ucy;&amp;rcy;&amp;scy; &amp;rcy;&amp;icy;&amp;scy;&amp;ucy;&amp;ncy;&amp;kcy;&amp;ocy;&amp;vcy; &amp;Gcy;&amp;rcy;&amp;ucy;&amp;pcy;&amp;pcy;&amp;acy; &amp;kcy;&amp;ocy;&amp;mcy;&amp;pcy;&amp;acy;&amp;ncy;&amp;icy;&amp;jcy; &quot;&amp;TScy;&amp;Ucy;&amp;Mcy;"/>
          <p:cNvPicPr>
            <a:picLocks noChangeAspect="1" noChangeArrowheads="1"/>
          </p:cNvPicPr>
          <p:nvPr/>
        </p:nvPicPr>
        <p:blipFill>
          <a:blip r:embed="rId2" cstate="email"/>
          <a:srcRect l="8750" t="3636" r="2500"/>
          <a:stretch>
            <a:fillRect/>
          </a:stretch>
        </p:blipFill>
        <p:spPr bwMode="auto">
          <a:xfrm>
            <a:off x="1143000" y="2590800"/>
            <a:ext cx="5410200" cy="4038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705600" y="2819400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Родина в представлении детей – это их семья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Documents and Settings\Марина Юрьевна\Рабочий стол\Краевая апробационная площадка\2014-11-25\Scan3000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3400" y="1219200"/>
            <a:ext cx="3505200" cy="2479098"/>
          </a:xfrm>
          <a:prstGeom prst="rect">
            <a:avLst/>
          </a:prstGeom>
          <a:noFill/>
        </p:spPr>
      </p:pic>
      <p:pic>
        <p:nvPicPr>
          <p:cNvPr id="26627" name="Picture 3" descr="C:\Documents and Settings\Марина Юрьевна\Рабочий стол\Краевая апробационная площадка\2014-11-25\Scan3000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33400" y="3733800"/>
            <a:ext cx="3971925" cy="2809195"/>
          </a:xfrm>
          <a:prstGeom prst="rect">
            <a:avLst/>
          </a:prstGeom>
          <a:noFill/>
        </p:spPr>
      </p:pic>
      <p:pic>
        <p:nvPicPr>
          <p:cNvPr id="26628" name="Picture 4" descr="C:\Documents and Settings\Марина Юрьевна\Рабочий стол\Краевая апробационная площадка\2014-11-25\Scan30008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953000" y="1371600"/>
            <a:ext cx="3657600" cy="2586885"/>
          </a:xfrm>
          <a:prstGeom prst="rect">
            <a:avLst/>
          </a:prstGeom>
          <a:noFill/>
        </p:spPr>
      </p:pic>
      <p:pic>
        <p:nvPicPr>
          <p:cNvPr id="26629" name="Picture 5" descr="C:\Documents and Settings\Марина Юрьевна\Рабочий стол\Краевая апробационная площадка\2014-11-25\Scan30012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495800" y="3657600"/>
            <a:ext cx="4114800" cy="291024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57200" y="12954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Белкина Кристина 5 класс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38862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Власова Настя 5 класс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953000" y="3276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Воробьева Анна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876800" y="61722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Раева</a:t>
            </a:r>
            <a:r>
              <a:rPr lang="ru-RU" dirty="0" smtClean="0"/>
              <a:t> Виктория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Documents and Settings\Марина Юрьевна\Рабочий стол\Краевая апробационная площадка\2014-11-25\Scan30009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3400" y="1219200"/>
            <a:ext cx="3810000" cy="4848688"/>
          </a:xfrm>
          <a:prstGeom prst="rect">
            <a:avLst/>
          </a:prstGeom>
          <a:noFill/>
        </p:spPr>
      </p:pic>
      <p:pic>
        <p:nvPicPr>
          <p:cNvPr id="27651" name="Picture 3" descr="C:\Documents and Settings\Марина Юрьевна\Рабочий стол\Краевая апробационная площадка\2014-11-25\Scan3001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419600" y="1371600"/>
            <a:ext cx="3581400" cy="2532991"/>
          </a:xfrm>
          <a:prstGeom prst="rect">
            <a:avLst/>
          </a:prstGeom>
          <a:noFill/>
        </p:spPr>
      </p:pic>
      <p:pic>
        <p:nvPicPr>
          <p:cNvPr id="27652" name="Picture 4" descr="C:\Documents and Settings\Марина Юрьевна\Рабочий стол\Краевая апробационная площадка\2014-11-25\Scan30007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267200" y="3886200"/>
            <a:ext cx="3733800" cy="264077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648200" y="33528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Марамыгина</a:t>
            </a:r>
            <a:r>
              <a:rPr lang="ru-RU" dirty="0" smtClean="0"/>
              <a:t> </a:t>
            </a:r>
            <a:r>
              <a:rPr lang="ru-RU" dirty="0" err="1" smtClean="0"/>
              <a:t>Карина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419600" y="62484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Постникова Полина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5" name="Picture 3" descr="C:\Documents and Settings\Марина Юрьевна\Рабочий стол\Краевая апробационная площадка\2014-11-25\Scan3001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90600" y="1447800"/>
            <a:ext cx="7315200" cy="517376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400800" y="5943600"/>
            <a:ext cx="1981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Мокин</a:t>
            </a:r>
            <a:r>
              <a:rPr lang="ru-RU" dirty="0" smtClean="0"/>
              <a:t> Иван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/>
              <a:t>Российская идентичность – приоритетная цель воспитания</a:t>
            </a:r>
            <a:endParaRPr lang="ru-RU" sz="3600" b="1" dirty="0"/>
          </a:p>
        </p:txBody>
      </p:sp>
      <p:pic>
        <p:nvPicPr>
          <p:cNvPr id="10243" name="Picture 7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57200" y="2438400"/>
            <a:ext cx="4408487" cy="3926378"/>
          </a:xfrm>
          <a:noFill/>
        </p:spPr>
      </p:pic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5105400" y="1981200"/>
            <a:ext cx="3643312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Century Schoolbook" pitchFamily="18" charset="0"/>
              </a:rPr>
              <a:t>Современный национальный воспитательный идеал – это высоконравственный, творческий, компетентный гражданин России, принимающий судьбу Отечества как свою личную, осознающий ответственность за настоящее и будущее своей страны, укорененный в духовных и культурных традициях многонационального народа Российской Федерации. </a:t>
            </a:r>
            <a:endParaRPr lang="ru-RU" dirty="0" smtClean="0">
              <a:solidFill>
                <a:schemeClr val="tx2">
                  <a:lumMod val="50000"/>
                </a:schemeClr>
              </a:solidFill>
              <a:latin typeface="Century Schoolbook" pitchFamily="18" charset="0"/>
            </a:endParaRPr>
          </a:p>
          <a:p>
            <a:pPr algn="r"/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Century Schoolbook" pitchFamily="18" charset="0"/>
              </a:rPr>
              <a:t>(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Century Schoolbook" pitchFamily="18" charset="0"/>
              </a:rPr>
              <a:t>из Концепции духовно-нравственного развития гражданина Рос</a:t>
            </a:r>
            <a:r>
              <a:rPr lang="ru-RU" sz="1600" dirty="0">
                <a:latin typeface="Century Schoolbook" pitchFamily="18" charset="0"/>
              </a:rPr>
              <a:t>сии</a:t>
            </a:r>
            <a:r>
              <a:rPr lang="ru-RU" dirty="0">
                <a:latin typeface="Century Schoolbook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2770" name="Picture 2" descr="C:\Documents and Settings\Марина Юрьевна\Рабочий стол\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3400" y="1898072"/>
            <a:ext cx="3886200" cy="2826328"/>
          </a:xfrm>
          <a:prstGeom prst="rect">
            <a:avLst/>
          </a:prstGeom>
          <a:noFill/>
        </p:spPr>
      </p:pic>
      <p:pic>
        <p:nvPicPr>
          <p:cNvPr id="32771" name="Picture 3" descr="C:\Documents and Settings\Марина Юрьевна\Рабочий стол\2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 rot="16200000">
            <a:off x="5010357" y="1314245"/>
            <a:ext cx="2857087" cy="40385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Формула уровня гражданственности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2286000"/>
            <a:ext cx="8001000" cy="3840163"/>
          </a:xfrm>
        </p:spPr>
        <p:txBody>
          <a:bodyPr/>
          <a:lstStyle/>
          <a:p>
            <a:endParaRPr lang="ru-RU" dirty="0" smtClean="0"/>
          </a:p>
          <a:p>
            <a:r>
              <a:rPr lang="ru-RU" sz="2800" b="1" dirty="0" smtClean="0"/>
              <a:t>Уровень  гражданственности </a:t>
            </a:r>
            <a:r>
              <a:rPr lang="ru-RU" sz="2800" dirty="0" smtClean="0"/>
              <a:t>= </a:t>
            </a:r>
            <a:r>
              <a:rPr lang="ru-RU" sz="2800" dirty="0" err="1" smtClean="0"/>
              <a:t>Знаниевый</a:t>
            </a:r>
            <a:r>
              <a:rPr lang="ru-RU" sz="2800" dirty="0" smtClean="0"/>
              <a:t> компонент + Ценностный </a:t>
            </a:r>
            <a:r>
              <a:rPr lang="ru-RU" sz="2800" dirty="0" err="1" smtClean="0"/>
              <a:t>компонент+</a:t>
            </a:r>
            <a:r>
              <a:rPr lang="ru-RU" sz="2800" dirty="0" smtClean="0"/>
              <a:t> Деятельностный компонент / Общий максимально возможный балл * 100%</a:t>
            </a:r>
          </a:p>
          <a:p>
            <a:r>
              <a:rPr lang="ru-RU" sz="2800" dirty="0" smtClean="0"/>
              <a:t>15+20+30 / 95*100%=68,4%</a:t>
            </a:r>
            <a:endParaRPr lang="ru-RU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838200"/>
          </a:xfrm>
        </p:spPr>
        <p:txBody>
          <a:bodyPr/>
          <a:lstStyle/>
          <a:p>
            <a:r>
              <a:rPr lang="ru-RU" dirty="0" smtClean="0"/>
              <a:t>Содержание выполненных работ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9812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b="1" dirty="0" smtClean="0"/>
              <a:t>Выделены </a:t>
            </a:r>
            <a:r>
              <a:rPr lang="ru-RU" dirty="0" smtClean="0"/>
              <a:t>уровни критериев гражданской компетенции.</a:t>
            </a:r>
          </a:p>
          <a:p>
            <a:pPr lvl="0"/>
            <a:r>
              <a:rPr lang="ru-RU" b="1" dirty="0" smtClean="0"/>
              <a:t>Создана</a:t>
            </a:r>
            <a:r>
              <a:rPr lang="ru-RU" dirty="0" smtClean="0"/>
              <a:t> типология методов измерения уровней гражданственности. </a:t>
            </a:r>
          </a:p>
          <a:p>
            <a:pPr lvl="0"/>
            <a:r>
              <a:rPr lang="ru-RU" b="1" dirty="0" smtClean="0"/>
              <a:t>Проведены</a:t>
            </a:r>
            <a:r>
              <a:rPr lang="ru-RU" dirty="0" smtClean="0"/>
              <a:t>  замеры  - Анкета «Гражданин», конкурс рисунков «Что для меня Родина»,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тесты по методике «Ценностные ориентации»  М. </a:t>
            </a:r>
            <a:r>
              <a:rPr lang="ru-RU" dirty="0" err="1" smtClean="0"/>
              <a:t>Рокича</a:t>
            </a:r>
            <a:r>
              <a:rPr lang="ru-RU" dirty="0" smtClean="0"/>
              <a:t>, методика самооценки личности «Я патриот», </a:t>
            </a:r>
          </a:p>
          <a:p>
            <a:pPr lvl="0"/>
            <a:r>
              <a:rPr lang="ru-RU" b="1" dirty="0" smtClean="0"/>
              <a:t>Разработаны</a:t>
            </a:r>
            <a:r>
              <a:rPr lang="ru-RU" dirty="0" smtClean="0"/>
              <a:t> модули программы развития классов: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/>
              <a:t> 5 класс – «Моя малая Родина», «Я гимназист»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6 класс - Мой  Пермский край,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7 класс –Я гражданин России.</a:t>
            </a:r>
          </a:p>
          <a:p>
            <a:r>
              <a:rPr lang="ru-RU" b="1" dirty="0" smtClean="0"/>
              <a:t>Выведена</a:t>
            </a:r>
            <a:r>
              <a:rPr lang="ru-RU" dirty="0" smtClean="0"/>
              <a:t>  формула уровня гражданственности</a:t>
            </a:r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Семинар </a:t>
            </a:r>
            <a:r>
              <a:rPr lang="ru-RU" sz="2700" b="1" dirty="0" smtClean="0"/>
              <a:t>«Формирование российской идентичности как важнейшее условие развития гражданского общества»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E:\Краевая апробационная площадка\краевой семинар 2014\IMG_6303-3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343400" y="1981200"/>
            <a:ext cx="3950208" cy="2633472"/>
          </a:xfrm>
          <a:prstGeom prst="rect">
            <a:avLst/>
          </a:prstGeom>
          <a:noFill/>
        </p:spPr>
      </p:pic>
      <p:pic>
        <p:nvPicPr>
          <p:cNvPr id="1027" name="Picture 3" descr="E:\Краевая апробационная площадка\краевой семинар 2014\IMG_6315-3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657600" y="4038600"/>
            <a:ext cx="3950208" cy="2633472"/>
          </a:xfrm>
          <a:prstGeom prst="rect">
            <a:avLst/>
          </a:prstGeom>
          <a:noFill/>
        </p:spPr>
      </p:pic>
      <p:pic>
        <p:nvPicPr>
          <p:cNvPr id="1028" name="Picture 4" descr="E:\Краевая апробационная площадка\краевой семинар 2014\IMG_6328-48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97408" y="2057400"/>
            <a:ext cx="3657600" cy="24384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066800" y="5334000"/>
            <a:ext cx="2416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25 февраля, 2014 года 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Autofit/>
          </a:bodyPr>
          <a:lstStyle/>
          <a:p>
            <a:r>
              <a:rPr lang="ru-RU" sz="3200" dirty="0" smtClean="0"/>
              <a:t>Подготовленные методические, дидактические продукты</a:t>
            </a:r>
            <a:endParaRPr lang="ru-RU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838200" y="2438400"/>
            <a:ext cx="7620000" cy="36877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/>
                <a:cs typeface="Times New Roman"/>
              </a:rPr>
              <a:t>Таблица «Уровни критериев гражданской </a:t>
            </a:r>
            <a:r>
              <a:rPr lang="ru-RU" sz="2400" dirty="0" err="1" smtClean="0">
                <a:latin typeface="Times New Roman"/>
                <a:cs typeface="Times New Roman"/>
              </a:rPr>
              <a:t>компетенци</a:t>
            </a:r>
            <a:r>
              <a:rPr lang="ru-RU" sz="2400" dirty="0" smtClean="0">
                <a:latin typeface="Times New Roman"/>
                <a:cs typeface="Times New Roman"/>
              </a:rPr>
              <a:t>»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err="1" smtClean="0">
                <a:latin typeface="Times New Roman"/>
                <a:cs typeface="Times New Roman"/>
              </a:rPr>
              <a:t>Диагностческий</a:t>
            </a:r>
            <a:r>
              <a:rPr lang="ru-RU" sz="2400" dirty="0" smtClean="0">
                <a:latin typeface="Times New Roman"/>
                <a:cs typeface="Times New Roman"/>
              </a:rPr>
              <a:t> комплекс выявления гражданских качеств.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/>
                <a:cs typeface="Times New Roman"/>
              </a:rPr>
              <a:t> Показатели гражданской идентичности по компонентам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/>
                <a:cs typeface="Times New Roman"/>
              </a:rPr>
              <a:t>Сценарии открытых уроков и классных часов открытого семинара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/>
                <a:cs typeface="Times New Roman"/>
              </a:rPr>
              <a:t>Программы развития 5,6,7 классов, направленные на формирование гражданской компетенции</a:t>
            </a: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5240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Достигнутые образовательные результаты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752600"/>
            <a:ext cx="8153400" cy="4373563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/>
              <a:t>Создана реальная система мониторинга и </a:t>
            </a:r>
            <a:r>
              <a:rPr lang="ru-RU" sz="2000" dirty="0" err="1" smtClean="0"/>
              <a:t>критериального</a:t>
            </a:r>
            <a:r>
              <a:rPr lang="ru-RU" sz="2000" dirty="0" smtClean="0"/>
              <a:t> оценивания гражданской компетентности. </a:t>
            </a:r>
          </a:p>
          <a:p>
            <a:r>
              <a:rPr lang="ru-RU" sz="2000" dirty="0" smtClean="0"/>
              <a:t>Учащиеся показали высокий уровень гражданской компетентности</a:t>
            </a:r>
          </a:p>
          <a:p>
            <a:r>
              <a:rPr lang="ru-RU" sz="2000" dirty="0" smtClean="0"/>
              <a:t>Учащиеся 5 классов уверенно идентифицируют себя как  ответственные жители г. Нытва.</a:t>
            </a:r>
          </a:p>
          <a:p>
            <a:r>
              <a:rPr lang="ru-RU" sz="2000" dirty="0" smtClean="0"/>
              <a:t>Учащиеся 6 классов идентифицируют себя как представители Пермского края</a:t>
            </a:r>
          </a:p>
          <a:p>
            <a:r>
              <a:rPr lang="ru-RU" sz="2000" dirty="0" smtClean="0"/>
              <a:t>Учащиеся 7 классов идентифицируют себя как граждане РФ.</a:t>
            </a:r>
          </a:p>
          <a:p>
            <a:r>
              <a:rPr lang="ru-RU" sz="2000" dirty="0" smtClean="0"/>
              <a:t>В  5, 6, 7 классах функционирует эффективная воспитательная система гражданского образования</a:t>
            </a:r>
          </a:p>
          <a:p>
            <a:r>
              <a:rPr lang="ru-RU" sz="2000" dirty="0" smtClean="0"/>
              <a:t>В результате участия в социальной практике учащимися созданы интеллектуальные продукты гражданского содержания: «Энциклопедия родного города» (5 класс), Буклет «Семь чудес Нытвы» (6 класс), Буклет «Самоцветы Прикамья» (7 класс)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Перспективы деятельности </a:t>
            </a:r>
            <a:br>
              <a:rPr lang="ru-RU" dirty="0" smtClean="0"/>
            </a:br>
            <a:r>
              <a:rPr lang="ru-RU" dirty="0" smtClean="0"/>
              <a:t>в статусе АП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2438400"/>
            <a:ext cx="7924800" cy="3687763"/>
          </a:xfrm>
        </p:spPr>
        <p:txBody>
          <a:bodyPr/>
          <a:lstStyle/>
          <a:p>
            <a:r>
              <a:rPr lang="ru-RU" dirty="0" smtClean="0"/>
              <a:t>Российская идентичность и факторы её формирования</a:t>
            </a:r>
            <a:endParaRPr lang="ru-RU" dirty="0"/>
          </a:p>
        </p:txBody>
      </p:sp>
      <p:pic>
        <p:nvPicPr>
          <p:cNvPr id="4" name="Picture 2" descr="C:\Users\Марина\Desktop\2.jpe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4114800" y="3124200"/>
            <a:ext cx="4194048" cy="3352800"/>
          </a:xfrm>
          <a:prstGeom prst="rect">
            <a:avLst/>
          </a:prstGeom>
          <a:noFill/>
          <a:ln>
            <a:solidFill>
              <a:schemeClr val="accent1">
                <a:alpha val="36862"/>
              </a:schemeClr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67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33600"/>
            <a:ext cx="7467600" cy="4340225"/>
          </a:xfrm>
        </p:spPr>
        <p:txBody>
          <a:bodyPr/>
          <a:lstStyle/>
          <a:p>
            <a:pPr eaLnBrk="1" hangingPunct="1"/>
            <a:endParaRPr lang="ru-RU" dirty="0" smtClean="0"/>
          </a:p>
        </p:txBody>
      </p:sp>
      <p:pic>
        <p:nvPicPr>
          <p:cNvPr id="11268" name="Picture 6" descr="коллаж выборы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52600" y="2286000"/>
            <a:ext cx="5334000" cy="4016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TextBox 4"/>
          <p:cNvSpPr txBox="1">
            <a:spLocks noChangeArrowheads="1"/>
          </p:cNvSpPr>
          <p:nvPr/>
        </p:nvSpPr>
        <p:spPr bwMode="auto">
          <a:xfrm>
            <a:off x="928688" y="500063"/>
            <a:ext cx="7358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1270" name="Text Box 9"/>
          <p:cNvSpPr txBox="1">
            <a:spLocks noChangeArrowheads="1"/>
          </p:cNvSpPr>
          <p:nvPr/>
        </p:nvSpPr>
        <p:spPr bwMode="auto">
          <a:xfrm>
            <a:off x="228600" y="1066800"/>
            <a:ext cx="87487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 dirty="0">
                <a:solidFill>
                  <a:srgbClr val="7030A0"/>
                </a:solidFill>
                <a:latin typeface="Century Schoolbook" pitchFamily="18" charset="0"/>
              </a:rPr>
              <a:t>Гимназия - модель действенной демократии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ru-RU" b="1" dirty="0" smtClean="0"/>
              <a:t>Гипотеза исследования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7467600" cy="4492625"/>
          </a:xfrm>
        </p:spPr>
        <p:txBody>
          <a:bodyPr/>
          <a:lstStyle/>
          <a:p>
            <a:pPr>
              <a:defRPr/>
            </a:pPr>
            <a:r>
              <a:rPr lang="ru-RU" sz="2800" dirty="0" smtClean="0">
                <a:latin typeface="Century Schoolbook" pitchFamily="18" charset="0"/>
              </a:rPr>
              <a:t>Гражданственность можно измерить.</a:t>
            </a:r>
          </a:p>
          <a:p>
            <a:pPr>
              <a:defRPr/>
            </a:pPr>
            <a:r>
              <a:rPr lang="ru-RU" sz="2800" dirty="0" smtClean="0">
                <a:latin typeface="Century Schoolbook" pitchFamily="18" charset="0"/>
              </a:rPr>
              <a:t>Благодаря специально направленным воспитательным программам уровень гражданственности учащихся можно повысить.</a:t>
            </a:r>
          </a:p>
          <a:p>
            <a:pPr marL="457200" indent="-457200">
              <a:defRPr/>
            </a:pPr>
            <a:endParaRPr lang="ru-RU" sz="2800" dirty="0">
              <a:latin typeface="Century Schoolbook" pitchFamily="18" charset="0"/>
            </a:endParaRPr>
          </a:p>
        </p:txBody>
      </p:sp>
      <p:pic>
        <p:nvPicPr>
          <p:cNvPr id="13316" name="Picture 4" descr="C:\Users\Марина\Desktop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3962400"/>
            <a:ext cx="3500437" cy="262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Что оценивать?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14400" y="2514600"/>
          <a:ext cx="75438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900"/>
                <a:gridCol w="3771900"/>
              </a:tblGrid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Гражданские знания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представления, взгляды, убеждения, идеалы, знания.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Эмоциональную сферу</a:t>
                      </a:r>
                    </a:p>
                    <a:p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чувства, переживания, отношения.</a:t>
                      </a:r>
                    </a:p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Деятельность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форма участия в делах, волонтерская и добровольческая работа.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2296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/>
              <a:t>Критерии оценивания гражданской компетенции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85800" y="1828800"/>
          <a:ext cx="7819771" cy="476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2841371"/>
                <a:gridCol w="2489200"/>
              </a:tblGrid>
              <a:tr h="328602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Calibri"/>
                          <a:ea typeface="Calibri"/>
                          <a:cs typeface="Times New Roman"/>
                        </a:rPr>
                        <a:t>Компонент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Calibri"/>
                          <a:ea typeface="Calibri"/>
                          <a:cs typeface="Times New Roman"/>
                        </a:rPr>
                        <a:t>Метапредметный результат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Calibri"/>
                          <a:ea typeface="Calibri"/>
                          <a:cs typeface="Times New Roman"/>
                        </a:rPr>
                        <a:t>Критерии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rowSpan="2"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endParaRPr lang="ru-RU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>
                        <a:spcAft>
                          <a:spcPts val="0"/>
                        </a:spcAft>
                      </a:pPr>
                      <a:endParaRPr lang="ru-RU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Когнитивный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Школьник </a:t>
                      </a: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знает  </a:t>
                      </a: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и понимает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общественную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жизнь.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Правовые знания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Краеведческие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знания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rowSpan="3"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endParaRPr lang="ru-RU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Чувственно-эмоциональный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Школьник ценит общественную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жизнь.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Патриотизм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Толерантность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Гражданское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достоинство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rowSpan="2"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endParaRPr lang="ru-RU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Деятельностный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Школьник действует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в общественной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жизни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Участие в гражданских и социальных акциях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Общественная и социальная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активность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4572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/>
              <a:t>Уровни критериев гражданской компетенции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33400" y="1642500"/>
          <a:ext cx="8115328" cy="4822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032"/>
                <a:gridCol w="2190768"/>
                <a:gridCol w="2381264"/>
                <a:gridCol w="2000264"/>
              </a:tblGrid>
              <a:tr h="1050089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Критерии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Высокий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(качество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проявляется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всегда)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Средний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качество проявляется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почти всегда</a:t>
                      </a: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,  </a:t>
                      </a: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но под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воздействием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кого-либо)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Низкий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(качество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проявляется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редко)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51671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Правовые знания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Знает права и обязанности и уважительно относится к ним. Умеет грамотно реализовать свои права и обязанности в жизни.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Уважает права других.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Знает свои права и обязанности, но не всегда умеет реализовывать их в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жизни</a:t>
                      </a:r>
                      <a:r>
                        <a:rPr lang="ru-RU" sz="11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или реализовывает с помощью взрослых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Знает только основные права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 обязанности, но реализовать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их не может.</a:t>
                      </a:r>
                    </a:p>
                  </a:txBody>
                  <a:tcPr marL="68580" marR="68580" marT="0" marB="0"/>
                </a:tc>
              </a:tr>
              <a:tr h="1406379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Толерантность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Интересуется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национальной культурой других народов. Уважает культуру и традиции других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народов и национальностей.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Формально признаёт принципы толерантности, но не всегда их соблюдает на деле. Уважает культуру и традиции других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народов и национальностей.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Часто нарушает принципы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 indent="9017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толерантности.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Проявляет нежелание понимать и принимать других людей.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80091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Участие в гражданских и социальных акциях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Является инициатором и организатором гражданских правовых акций.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Испытывает потребность в социально-значимой деятельности.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Принимает участие в качестве рядового исполнителя, по принципу «Как все,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так и я».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Участвует формально,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только под руководством взрослых.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Проявляет интерес при  определённых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бонусах.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83820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Типология методов измерения уровней гражданственности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057400"/>
          <a:ext cx="8229600" cy="4854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676400"/>
                <a:gridCol w="1219200"/>
                <a:gridCol w="38862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latin typeface="Times New Roman"/>
                          <a:ea typeface="+mn-ea"/>
                          <a:cs typeface="Times New Roman"/>
                        </a:rPr>
                        <a:t>Измеряемый компонент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>
                          <a:latin typeface="Times New Roman"/>
                          <a:ea typeface="+mn-ea"/>
                          <a:cs typeface="Times New Roman"/>
                        </a:rPr>
                        <a:t>Характер компонента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>
                          <a:latin typeface="Times New Roman"/>
                          <a:ea typeface="+mn-ea"/>
                          <a:cs typeface="Times New Roman"/>
                        </a:rPr>
                        <a:t>Тип мониторинга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latin typeface="Times New Roman"/>
                          <a:ea typeface="+mn-ea"/>
                          <a:cs typeface="Times New Roman"/>
                        </a:rPr>
                        <a:t>Вид мониторинга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latin typeface="Times New Roman"/>
                          <a:ea typeface="+mn-ea"/>
                          <a:cs typeface="Times New Roman"/>
                        </a:rPr>
                        <a:t>Гражданские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latin typeface="Times New Roman"/>
                          <a:ea typeface="+mn-ea"/>
                          <a:cs typeface="Times New Roman"/>
                        </a:rPr>
                        <a:t> знания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latin typeface="Times New Roman"/>
                          <a:ea typeface="+mn-ea"/>
                          <a:cs typeface="Times New Roman"/>
                        </a:rPr>
                        <a:t>Знание прав и обязанностей, основных свобод, норм  поведения, исторического опыта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latin typeface="Times New Roman"/>
                          <a:ea typeface="+mn-ea"/>
                          <a:cs typeface="Times New Roman"/>
                        </a:rPr>
                        <a:t>Тестовый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latin typeface="Times New Roman"/>
                          <a:ea typeface="+mn-ea"/>
                          <a:cs typeface="Times New Roman"/>
                        </a:rPr>
                        <a:t>- Тест на определение правовых знаний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latin typeface="Times New Roman"/>
                          <a:ea typeface="+mn-ea"/>
                          <a:cs typeface="Times New Roman"/>
                        </a:rPr>
                        <a:t>-Тест на определение историко-краеведческих знаний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latin typeface="Times New Roman"/>
                          <a:ea typeface="+mn-ea"/>
                          <a:cs typeface="Times New Roman"/>
                        </a:rPr>
                        <a:t>- Тест на знание государственных </a:t>
                      </a:r>
                      <a:r>
                        <a:rPr lang="ru-RU" sz="1100" kern="1200" dirty="0" smtClean="0">
                          <a:latin typeface="Times New Roman"/>
                          <a:ea typeface="+mn-ea"/>
                          <a:cs typeface="Times New Roman"/>
                        </a:rPr>
                        <a:t>символов и праздников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kern="1200" baseline="0" dirty="0" smtClean="0">
                          <a:latin typeface="Times New Roman"/>
                          <a:ea typeface="+mn-ea"/>
                          <a:cs typeface="Times New Roman"/>
                        </a:rPr>
                        <a:t>Тест на знание основных исторических событий  развития государственности и общества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kern="1200" baseline="0" dirty="0" smtClean="0">
                          <a:latin typeface="Times New Roman"/>
                          <a:ea typeface="+mn-ea"/>
                          <a:cs typeface="Times New Roman"/>
                        </a:rPr>
                        <a:t>Тест на знание географического положения и  социально-политического устройства России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latin typeface="Times New Roman"/>
                          <a:ea typeface="+mn-ea"/>
                          <a:cs typeface="Times New Roman"/>
                        </a:rPr>
                        <a:t>Гражданское самосознание и ответственность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latin typeface="Times New Roman"/>
                          <a:ea typeface="+mn-ea"/>
                          <a:cs typeface="Times New Roman"/>
                        </a:rPr>
                        <a:t>Осознание себя гражданином своей страны, чувство гордости за неё, осознанное выполнение  гражданских обязанностей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latin typeface="Times New Roman"/>
                          <a:ea typeface="+mn-ea"/>
                          <a:cs typeface="Times New Roman"/>
                        </a:rPr>
                        <a:t>Образно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latin typeface="Times New Roman"/>
                          <a:ea typeface="+mn-ea"/>
                          <a:cs typeface="Times New Roman"/>
                        </a:rPr>
                        <a:t>-ситуативный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latin typeface="Times New Roman"/>
                          <a:ea typeface="+mn-ea"/>
                          <a:cs typeface="Times New Roman"/>
                        </a:rPr>
                        <a:t>- Методика «Ценностные ориентации»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latin typeface="Times New Roman"/>
                          <a:ea typeface="+mn-ea"/>
                          <a:cs typeface="Times New Roman"/>
                        </a:rPr>
                        <a:t>- Продуктивные задачи по текстам Д Лихачёва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latin typeface="Times New Roman"/>
                          <a:ea typeface="+mn-ea"/>
                          <a:cs typeface="Times New Roman"/>
                        </a:rPr>
                        <a:t>- Конкурс рисунков  «Что для меня  Родина»	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kern="1200" dirty="0" smtClean="0">
                          <a:latin typeface="Times New Roman"/>
                          <a:ea typeface="+mn-ea"/>
                          <a:cs typeface="Times New Roman"/>
                        </a:rPr>
                        <a:t>Эссе </a:t>
                      </a:r>
                      <a:r>
                        <a:rPr lang="ru-RU" sz="1100" kern="1200" dirty="0">
                          <a:latin typeface="Times New Roman"/>
                          <a:ea typeface="+mn-ea"/>
                          <a:cs typeface="Times New Roman"/>
                        </a:rPr>
                        <a:t>«Я гражданин</a:t>
                      </a:r>
                      <a:r>
                        <a:rPr lang="ru-RU" sz="1100" kern="1200" dirty="0" smtClean="0">
                          <a:latin typeface="Times New Roman"/>
                          <a:ea typeface="+mn-ea"/>
                          <a:cs typeface="Times New Roman"/>
                        </a:rPr>
                        <a:t>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kern="1200" baseline="0" dirty="0" smtClean="0">
                          <a:latin typeface="Times New Roman"/>
                          <a:ea typeface="+mn-ea"/>
                          <a:cs typeface="Times New Roman"/>
                        </a:rPr>
                        <a:t> Круговая диаграмма «Кто такой гражданин?</a:t>
                      </a:r>
                      <a:r>
                        <a:rPr lang="ru-RU" sz="1100" kern="1200" dirty="0" smtClean="0"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kern="1200" dirty="0" smtClean="0">
                          <a:latin typeface="Times New Roman"/>
                          <a:ea typeface="+mn-ea"/>
                          <a:cs typeface="Times New Roman"/>
                        </a:rPr>
                        <a:t>Тест на определение уровня толерантности</a:t>
                      </a:r>
                      <a:r>
                        <a:rPr lang="ru-RU" sz="1100" kern="1200" baseline="0" dirty="0" smtClean="0">
                          <a:latin typeface="Times New Roman"/>
                          <a:ea typeface="+mn-ea"/>
                          <a:cs typeface="Times New Roman"/>
                        </a:rPr>
                        <a:t>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latin typeface="Times New Roman"/>
                          <a:ea typeface="+mn-ea"/>
                          <a:cs typeface="Times New Roman"/>
                        </a:rPr>
                        <a:t>Гражданская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latin typeface="Times New Roman"/>
                          <a:ea typeface="+mn-ea"/>
                          <a:cs typeface="Times New Roman"/>
                        </a:rPr>
                        <a:t> деятельность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latin typeface="Times New Roman"/>
                          <a:ea typeface="+mn-ea"/>
                          <a:cs typeface="Times New Roman"/>
                        </a:rPr>
                        <a:t>Участие ребенка в  решении общественно значимых задач, активность, направленная на движение страны к прогрессу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err="1">
                          <a:latin typeface="Times New Roman"/>
                          <a:ea typeface="+mn-ea"/>
                          <a:cs typeface="Times New Roman"/>
                        </a:rPr>
                        <a:t>Деятельностный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latin typeface="Times New Roman"/>
                          <a:ea typeface="+mn-ea"/>
                          <a:cs typeface="Times New Roman"/>
                        </a:rPr>
                        <a:t>- Участие в акциях социальной направленности «Доброе дело», «Сделаем!», «Спортивный </a:t>
                      </a:r>
                      <a:r>
                        <a:rPr lang="ru-RU" sz="1100" kern="1200" dirty="0" err="1">
                          <a:latin typeface="Times New Roman"/>
                          <a:ea typeface="+mn-ea"/>
                          <a:cs typeface="Times New Roman"/>
                        </a:rPr>
                        <a:t>лонгмоб</a:t>
                      </a:r>
                      <a:r>
                        <a:rPr lang="ru-RU" sz="1100" kern="1200" dirty="0">
                          <a:latin typeface="Times New Roman"/>
                          <a:ea typeface="+mn-ea"/>
                          <a:cs typeface="Times New Roman"/>
                        </a:rPr>
                        <a:t> 2014», «Дубовая роща», «Чистый пруд», «Посади дерево за того парня», «К 70-летию победы 70 добрых дел»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latin typeface="Times New Roman"/>
                          <a:ea typeface="+mn-ea"/>
                          <a:cs typeface="Times New Roman"/>
                        </a:rPr>
                        <a:t>-Волонтёрская деятельность в рамках социальной практики.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latin typeface="Times New Roman"/>
                          <a:ea typeface="+mn-ea"/>
                          <a:cs typeface="Times New Roman"/>
                        </a:rPr>
                        <a:t>- Проектная деятельность в рамках </a:t>
                      </a:r>
                      <a:r>
                        <a:rPr lang="ru-RU" sz="1100" kern="1200" dirty="0" smtClean="0">
                          <a:latin typeface="Times New Roman"/>
                          <a:ea typeface="+mn-ea"/>
                          <a:cs typeface="Times New Roman"/>
                        </a:rPr>
                        <a:t>смены « </a:t>
                      </a:r>
                      <a:r>
                        <a:rPr lang="ru-RU" sz="1100" kern="1200" dirty="0" err="1">
                          <a:latin typeface="Times New Roman"/>
                          <a:ea typeface="+mn-ea"/>
                          <a:cs typeface="Times New Roman"/>
                        </a:rPr>
                        <a:t>Наукоград</a:t>
                      </a:r>
                      <a:r>
                        <a:rPr lang="ru-RU" sz="1100" kern="1200" dirty="0">
                          <a:latin typeface="Times New Roman"/>
                          <a:ea typeface="+mn-ea"/>
                          <a:cs typeface="Times New Roman"/>
                        </a:rPr>
                        <a:t>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latin typeface="Times New Roman"/>
                          <a:ea typeface="+mn-ea"/>
                          <a:cs typeface="Times New Roman"/>
                        </a:rPr>
                        <a:t>- Участие в общественных объединениях и </a:t>
                      </a:r>
                      <a:r>
                        <a:rPr lang="ru-RU" sz="1100" kern="1200" dirty="0" smtClean="0">
                          <a:latin typeface="Times New Roman"/>
                          <a:ea typeface="+mn-ea"/>
                          <a:cs typeface="Times New Roman"/>
                        </a:rPr>
                        <a:t>органах самоуправления (Совет лидеров, кабинет министров, клуб</a:t>
                      </a:r>
                      <a:r>
                        <a:rPr lang="ru-RU" sz="1100" kern="1200" baseline="0" dirty="0" smtClean="0">
                          <a:latin typeface="Times New Roman"/>
                          <a:ea typeface="+mn-ea"/>
                          <a:cs typeface="Times New Roman"/>
                        </a:rPr>
                        <a:t> «Эрудит»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latin typeface="Times New Roman"/>
                          <a:ea typeface="+mn-ea"/>
                          <a:cs typeface="Times New Roman"/>
                        </a:rPr>
                        <a:t>- Методика самооценки личности «Я патриот»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62000" y="1371600"/>
            <a:ext cx="8229600" cy="609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000" b="1" dirty="0" smtClean="0"/>
              <a:t>Диагностический комплекс методов  выявления гражданских качеств. </a:t>
            </a:r>
            <a:r>
              <a:rPr lang="ru-RU" sz="2800" dirty="0" smtClean="0">
                <a:solidFill>
                  <a:srgbClr val="FF0000"/>
                </a:solidFill>
              </a:rPr>
              <a:t>Когнитивный компонент.</a:t>
            </a:r>
            <a:endParaRPr lang="ru-RU" sz="2800" dirty="0">
              <a:solidFill>
                <a:srgbClr val="FF00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609600" y="2052141"/>
          <a:ext cx="8229600" cy="4755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3962400"/>
              </a:tblGrid>
              <a:tr h="618655"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Показатель гражданской идентичности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Диагностика</a:t>
                      </a:r>
                      <a:endParaRPr lang="ru-RU" dirty="0"/>
                    </a:p>
                  </a:txBody>
                  <a:tcPr/>
                </a:tc>
              </a:tr>
              <a:tr h="10310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Знание о своей этнической принадлежности, освоение национальных ценностей, традиций, культуры, знание  о народах и этнических группах России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latin typeface="Times New Roman"/>
                          <a:ea typeface="+mn-ea"/>
                          <a:cs typeface="Times New Roman"/>
                        </a:rPr>
                        <a:t>Тест на определение историко-краеведческих знаний</a:t>
                      </a:r>
                      <a:endParaRPr lang="ru-RU" sz="1600" dirty="0" smtClean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559736"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Знание положений Конституции РФ, основных прав и обязанностей гражданина,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Тест на определение правовых знаний</a:t>
                      </a:r>
                      <a:endParaRPr lang="ru-RU" sz="1600" dirty="0"/>
                    </a:p>
                  </a:txBody>
                  <a:tcPr/>
                </a:tc>
              </a:tr>
              <a:tr h="559736"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Знание   символики государства (герб, флаг, гимн)</a:t>
                      </a:r>
                      <a:r>
                        <a:rPr lang="ru-RU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государственных праздников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latin typeface="Times New Roman"/>
                          <a:ea typeface="+mn-ea"/>
                          <a:cs typeface="Times New Roman"/>
                        </a:rPr>
                        <a:t>Тест на знание государственных символов и праздников</a:t>
                      </a:r>
                      <a:endParaRPr lang="ru-RU" sz="1600" dirty="0"/>
                    </a:p>
                  </a:txBody>
                  <a:tcPr/>
                </a:tc>
              </a:tr>
              <a:tr h="795414"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Знание основных исторических событий развития государственности и общества 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latin typeface="Times New Roman"/>
                          <a:ea typeface="+mn-ea"/>
                          <a:cs typeface="Times New Roman"/>
                        </a:rPr>
                        <a:t>Тест на знание основных исторических событий  развития государственности и общества</a:t>
                      </a:r>
                    </a:p>
                  </a:txBody>
                  <a:tcPr/>
                </a:tc>
              </a:tr>
              <a:tr h="1088827"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Представление о социально-политическом устройстве РФ,  о территории и границах России, знания о своей гражданской принадлежности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latin typeface="Times New Roman"/>
                          <a:ea typeface="+mn-ea"/>
                          <a:cs typeface="Times New Roman"/>
                        </a:rPr>
                        <a:t>Тест на знание географического положения и  социально-политического устройства России</a:t>
                      </a:r>
                      <a:endParaRPr lang="ru-RU" sz="16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1591</Words>
  <Application>Microsoft Office PowerPoint</Application>
  <PresentationFormat>Экран (4:3)</PresentationFormat>
  <Paragraphs>258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Office Theme</vt:lpstr>
      <vt:lpstr>Российская идентичность как приоритетная цель воспитания, заявленная ФГОС ООО. </vt:lpstr>
      <vt:lpstr>Российская идентичность – приоритетная цель воспитания</vt:lpstr>
      <vt:lpstr>Слайд 3</vt:lpstr>
      <vt:lpstr>Гипотеза исследования </vt:lpstr>
      <vt:lpstr>Что оценивать?</vt:lpstr>
      <vt:lpstr>Критерии оценивания гражданской компетенции</vt:lpstr>
      <vt:lpstr>Уровни критериев гражданской компетенции</vt:lpstr>
      <vt:lpstr>Типология методов измерения уровней гражданственности</vt:lpstr>
      <vt:lpstr>Диагностический комплекс методов  выявления гражданских качеств. Когнитивный компонент.</vt:lpstr>
      <vt:lpstr>Диагностический комплекс методов  выявления гражданских качеств.  Ценностный и эмоциональный компонент.</vt:lpstr>
      <vt:lpstr>Диагностический комплекс методов  выявления гражданских качеств.  Деятельностный компонент</vt:lpstr>
      <vt:lpstr>Методика самооценки личности «Я патриот»</vt:lpstr>
      <vt:lpstr>Кто такой гражданин?</vt:lpstr>
      <vt:lpstr>Методика «Ценностные ориентации»  М. Рокича</vt:lpstr>
      <vt:lpstr>Анкета «Гражданин»</vt:lpstr>
      <vt:lpstr>Конкурс рисунков  «Что для меня Родина»</vt:lpstr>
      <vt:lpstr>Слайд 17</vt:lpstr>
      <vt:lpstr>Слайд 18</vt:lpstr>
      <vt:lpstr>Слайд 19</vt:lpstr>
      <vt:lpstr>Слайд 20</vt:lpstr>
      <vt:lpstr>Формула уровня гражданственности</vt:lpstr>
      <vt:lpstr>Содержание выполненных работ</vt:lpstr>
      <vt:lpstr>Семинар «Формирование российской идентичности как важнейшее условие развития гражданского общества» </vt:lpstr>
      <vt:lpstr>Подготовленные методические, дидактические продукты</vt:lpstr>
      <vt:lpstr>Достигнутые образовательные результаты </vt:lpstr>
      <vt:lpstr>Перспективы деятельности  в статусе АП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Катенок</dc:creator>
  <cp:lastModifiedBy>Зам дир1</cp:lastModifiedBy>
  <cp:revision>28</cp:revision>
  <dcterms:created xsi:type="dcterms:W3CDTF">2013-10-28T09:12:00Z</dcterms:created>
  <dcterms:modified xsi:type="dcterms:W3CDTF">2016-06-06T05:35:42Z</dcterms:modified>
</cp:coreProperties>
</file>