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2" r:id="rId3"/>
    <p:sldId id="266" r:id="rId4"/>
    <p:sldId id="269" r:id="rId5"/>
    <p:sldId id="274" r:id="rId6"/>
    <p:sldId id="292" r:id="rId7"/>
    <p:sldId id="275" r:id="rId8"/>
    <p:sldId id="293" r:id="rId9"/>
    <p:sldId id="276" r:id="rId10"/>
    <p:sldId id="294" r:id="rId11"/>
    <p:sldId id="277" r:id="rId12"/>
    <p:sldId id="295" r:id="rId13"/>
    <p:sldId id="278" r:id="rId14"/>
    <p:sldId id="297" r:id="rId15"/>
    <p:sldId id="279" r:id="rId16"/>
    <p:sldId id="296" r:id="rId17"/>
    <p:sldId id="280" r:id="rId18"/>
    <p:sldId id="298" r:id="rId19"/>
    <p:sldId id="281" r:id="rId20"/>
    <p:sldId id="299" r:id="rId21"/>
    <p:sldId id="291" r:id="rId22"/>
    <p:sldId id="283" r:id="rId23"/>
    <p:sldId id="284" r:id="rId24"/>
    <p:sldId id="287" r:id="rId25"/>
    <p:sldId id="300" r:id="rId2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296" y="-10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a:defRPr/>
            </a:lvl1pPr>
          </a:lstStyle>
          <a:p>
            <a:pPr>
              <a:defRPr/>
            </a:pPr>
            <a:fld id="{B68C4FF4-6EE1-4A76-9B8F-B2F594D6C874}" type="datetimeFigureOut">
              <a:rPr lang="ru-RU"/>
              <a:pPr>
                <a:defRPr/>
              </a:pPr>
              <a:t>18.03.2015</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BF7A747-1B53-4B3F-B8D2-D8AB0E128148}"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a:defRPr/>
            </a:lvl1pPr>
          </a:lstStyle>
          <a:p>
            <a:pPr>
              <a:defRPr/>
            </a:pPr>
            <a:fld id="{F24BD201-5F9C-4593-BEFD-74C971F0B552}" type="datetimeFigureOut">
              <a:rPr lang="ru-RU"/>
              <a:pPr>
                <a:defRPr/>
              </a:pPr>
              <a:t>18.03.2015</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B22E6F0-797A-404D-B2F0-96032D2C16E5}"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a:defRPr/>
            </a:lvl1pPr>
          </a:lstStyle>
          <a:p>
            <a:pPr>
              <a:defRPr/>
            </a:pPr>
            <a:fld id="{637A3035-02C7-4538-A480-C6887B19F5A6}" type="datetimeFigureOut">
              <a:rPr lang="ru-RU"/>
              <a:pPr>
                <a:defRPr/>
              </a:pPr>
              <a:t>18.03.2015</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D518664C-3B03-4311-A452-8E87A1DF2E36}"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a:defRPr/>
            </a:lvl1pPr>
          </a:lstStyle>
          <a:p>
            <a:pPr>
              <a:defRPr/>
            </a:pPr>
            <a:fld id="{3152DDE1-E9F2-4B50-AB95-1A36B28481DE}" type="datetimeFigureOut">
              <a:rPr lang="ru-RU"/>
              <a:pPr>
                <a:defRPr/>
              </a:pPr>
              <a:t>18.03.2015</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A087BA6C-DE82-4922-A007-5CB817EE4E2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a:xfrm>
            <a:off x="457200" y="6356350"/>
            <a:ext cx="2133600" cy="365125"/>
          </a:xfrm>
          <a:prstGeom prst="rect">
            <a:avLst/>
          </a:prstGeom>
        </p:spPr>
        <p:txBody>
          <a:bodyPr/>
          <a:lstStyle>
            <a:lvl1pPr>
              <a:defRPr/>
            </a:lvl1pPr>
          </a:lstStyle>
          <a:p>
            <a:pPr>
              <a:defRPr/>
            </a:pPr>
            <a:fld id="{D5011FA9-72D4-4D0D-AA04-5200C8F96D1C}" type="datetimeFigureOut">
              <a:rPr lang="ru-RU"/>
              <a:pPr>
                <a:defRPr/>
              </a:pPr>
              <a:t>18.03.2015</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4CBFCBB-F7D8-4AD9-B5F9-93687358CA6B}"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a:xfrm>
            <a:off x="457200" y="6356350"/>
            <a:ext cx="2133600" cy="365125"/>
          </a:xfrm>
          <a:prstGeom prst="rect">
            <a:avLst/>
          </a:prstGeom>
        </p:spPr>
        <p:txBody>
          <a:bodyPr/>
          <a:lstStyle>
            <a:lvl1pPr>
              <a:defRPr/>
            </a:lvl1pPr>
          </a:lstStyle>
          <a:p>
            <a:pPr>
              <a:defRPr/>
            </a:pPr>
            <a:fld id="{F18AA105-3B9A-485F-A7BD-B3B1C1BFF994}" type="datetimeFigureOut">
              <a:rPr lang="ru-RU"/>
              <a:pPr>
                <a:defRPr/>
              </a:pPr>
              <a:t>18.03.2015</a:t>
            </a:fld>
            <a:endParaRPr lang="ru-RU"/>
          </a:p>
        </p:txBody>
      </p:sp>
      <p:sp>
        <p:nvSpPr>
          <p:cNvPr id="6"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u-RU"/>
          </a:p>
        </p:txBody>
      </p:sp>
      <p:sp>
        <p:nvSpPr>
          <p:cNvPr id="7"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29217202-91A5-4841-8837-12B3422A9C13}"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a:xfrm>
            <a:off x="457200" y="6356350"/>
            <a:ext cx="2133600" cy="365125"/>
          </a:xfrm>
          <a:prstGeom prst="rect">
            <a:avLst/>
          </a:prstGeom>
        </p:spPr>
        <p:txBody>
          <a:bodyPr/>
          <a:lstStyle>
            <a:lvl1pPr>
              <a:defRPr/>
            </a:lvl1pPr>
          </a:lstStyle>
          <a:p>
            <a:pPr>
              <a:defRPr/>
            </a:pPr>
            <a:fld id="{B003E727-7E97-4B76-A273-97C117DFD6DE}" type="datetimeFigureOut">
              <a:rPr lang="ru-RU"/>
              <a:pPr>
                <a:defRPr/>
              </a:pPr>
              <a:t>18.03.2015</a:t>
            </a:fld>
            <a:endParaRPr lang="ru-RU"/>
          </a:p>
        </p:txBody>
      </p:sp>
      <p:sp>
        <p:nvSpPr>
          <p:cNvPr id="8"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u-RU"/>
          </a:p>
        </p:txBody>
      </p:sp>
      <p:sp>
        <p:nvSpPr>
          <p:cNvPr id="9"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9F140D1-42AB-456C-B3EB-2E58162D29C5}"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Дата 3"/>
          <p:cNvSpPr>
            <a:spLocks noGrp="1"/>
          </p:cNvSpPr>
          <p:nvPr>
            <p:ph type="dt" sz="half" idx="10"/>
          </p:nvPr>
        </p:nvSpPr>
        <p:spPr>
          <a:xfrm>
            <a:off x="457200" y="6356350"/>
            <a:ext cx="2133600" cy="365125"/>
          </a:xfrm>
          <a:prstGeom prst="rect">
            <a:avLst/>
          </a:prstGeom>
        </p:spPr>
        <p:txBody>
          <a:bodyPr/>
          <a:lstStyle>
            <a:lvl1pPr>
              <a:defRPr/>
            </a:lvl1pPr>
          </a:lstStyle>
          <a:p>
            <a:pPr>
              <a:defRPr/>
            </a:pPr>
            <a:fld id="{C62FDA9A-A9AF-4522-BA4E-959710ABA8F2}" type="datetimeFigureOut">
              <a:rPr lang="ru-RU"/>
              <a:pPr>
                <a:defRPr/>
              </a:pPr>
              <a:t>18.03.2015</a:t>
            </a:fld>
            <a:endParaRPr lang="ru-RU"/>
          </a:p>
        </p:txBody>
      </p:sp>
      <p:sp>
        <p:nvSpPr>
          <p:cNvPr id="4"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u-RU"/>
          </a:p>
        </p:txBody>
      </p:sp>
      <p:sp>
        <p:nvSpPr>
          <p:cNvPr id="5"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27C4C3DF-49FF-4AA4-A1AB-8615103FAECA}"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a:xfrm>
            <a:off x="457200" y="6356350"/>
            <a:ext cx="2133600" cy="365125"/>
          </a:xfrm>
          <a:prstGeom prst="rect">
            <a:avLst/>
          </a:prstGeom>
        </p:spPr>
        <p:txBody>
          <a:bodyPr/>
          <a:lstStyle>
            <a:lvl1pPr>
              <a:defRPr/>
            </a:lvl1pPr>
          </a:lstStyle>
          <a:p>
            <a:pPr>
              <a:defRPr/>
            </a:pPr>
            <a:fld id="{981C31E6-6AC6-4E62-806B-D0CB1E8C6262}" type="datetimeFigureOut">
              <a:rPr lang="ru-RU"/>
              <a:pPr>
                <a:defRPr/>
              </a:pPr>
              <a:t>18.03.2015</a:t>
            </a:fld>
            <a:endParaRPr lang="ru-RU"/>
          </a:p>
        </p:txBody>
      </p:sp>
      <p:sp>
        <p:nvSpPr>
          <p:cNvPr id="3"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u-RU"/>
          </a:p>
        </p:txBody>
      </p:sp>
      <p:sp>
        <p:nvSpPr>
          <p:cNvPr id="4"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1B0E188-B191-46AC-99B7-5113417AE6AB}"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a:xfrm>
            <a:off x="457200" y="6356350"/>
            <a:ext cx="2133600" cy="365125"/>
          </a:xfrm>
          <a:prstGeom prst="rect">
            <a:avLst/>
          </a:prstGeom>
        </p:spPr>
        <p:txBody>
          <a:bodyPr/>
          <a:lstStyle>
            <a:lvl1pPr>
              <a:defRPr/>
            </a:lvl1pPr>
          </a:lstStyle>
          <a:p>
            <a:pPr>
              <a:defRPr/>
            </a:pPr>
            <a:fld id="{F9E59BE0-226E-4980-AAF5-F1A9DF7C7AE8}" type="datetimeFigureOut">
              <a:rPr lang="ru-RU"/>
              <a:pPr>
                <a:defRPr/>
              </a:pPr>
              <a:t>18.03.2015</a:t>
            </a:fld>
            <a:endParaRPr lang="ru-RU"/>
          </a:p>
        </p:txBody>
      </p:sp>
      <p:sp>
        <p:nvSpPr>
          <p:cNvPr id="6"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u-RU"/>
          </a:p>
        </p:txBody>
      </p:sp>
      <p:sp>
        <p:nvSpPr>
          <p:cNvPr id="7"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ED8319C-EFFD-43A6-A723-9E31BBA50F68}"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a:xfrm>
            <a:off x="457200" y="6356350"/>
            <a:ext cx="2133600" cy="365125"/>
          </a:xfrm>
          <a:prstGeom prst="rect">
            <a:avLst/>
          </a:prstGeom>
        </p:spPr>
        <p:txBody>
          <a:bodyPr/>
          <a:lstStyle>
            <a:lvl1pPr>
              <a:defRPr/>
            </a:lvl1pPr>
          </a:lstStyle>
          <a:p>
            <a:pPr>
              <a:defRPr/>
            </a:pPr>
            <a:fld id="{8194FB44-2B3A-4EA5-B708-4FEB9F41BBF1}" type="datetimeFigureOut">
              <a:rPr lang="ru-RU"/>
              <a:pPr>
                <a:defRPr/>
              </a:pPr>
              <a:t>18.03.2015</a:t>
            </a:fld>
            <a:endParaRPr lang="ru-RU"/>
          </a:p>
        </p:txBody>
      </p:sp>
      <p:sp>
        <p:nvSpPr>
          <p:cNvPr id="6"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u-RU"/>
          </a:p>
        </p:txBody>
      </p:sp>
      <p:sp>
        <p:nvSpPr>
          <p:cNvPr id="7"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27C51498-F984-481A-8E8C-4DDFA9BC9183}"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pic>
        <p:nvPicPr>
          <p:cNvPr id="13" name="Рисунок 12" descr="Рисунок2.png"/>
          <p:cNvPicPr>
            <a:picLocks noChangeAspect="1"/>
          </p:cNvPicPr>
          <p:nvPr userDrawn="1"/>
        </p:nvPicPr>
        <p:blipFill>
          <a:blip r:embed="rId13" cstate="email">
            <a:lum/>
          </a:blip>
          <a:stretch>
            <a:fillRect/>
          </a:stretch>
        </p:blipFill>
        <p:spPr>
          <a:xfrm>
            <a:off x="0" y="357166"/>
            <a:ext cx="9144000" cy="6500834"/>
          </a:xfrm>
          <a:prstGeom prst="rect">
            <a:avLst/>
          </a:prstGeom>
          <a:effectLst>
            <a:outerShdw blurRad="50800" dist="38100" dir="16200000" rotWithShape="0">
              <a:schemeClr val="bg1">
                <a:alpha val="40000"/>
              </a:schemeClr>
            </a:outerShdw>
          </a:effectLst>
        </p:spPr>
      </p:pic>
      <p:sp>
        <p:nvSpPr>
          <p:cNvPr id="15" name="Прямоугольник 14"/>
          <p:cNvSpPr/>
          <p:nvPr userDrawn="1"/>
        </p:nvSpPr>
        <p:spPr>
          <a:xfrm>
            <a:off x="0" y="6572272"/>
            <a:ext cx="9144000" cy="285728"/>
          </a:xfrm>
          <a:prstGeom prst="rect">
            <a:avLst/>
          </a:prstGeom>
          <a:solidFill>
            <a:schemeClr val="accent4">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userDrawn="1"/>
        </p:nvSpPr>
        <p:spPr>
          <a:xfrm>
            <a:off x="0" y="1285860"/>
            <a:ext cx="9144000" cy="5214974"/>
          </a:xfrm>
          <a:prstGeom prst="rect">
            <a:avLst/>
          </a:prstGeom>
          <a:solidFill>
            <a:schemeClr val="bg1">
              <a:alpha val="72000"/>
            </a:schemeClr>
          </a:solidFill>
          <a:ln>
            <a:noFill/>
          </a:ln>
          <a:effectLst>
            <a:outerShdw blurRad="1270000" dist="50800" dir="5400000" algn="ctr" rotWithShape="0">
              <a:schemeClr val="bg1">
                <a:alpha val="43000"/>
              </a:schemeClr>
            </a:outerShdw>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userDrawn="1"/>
        </p:nvSpPr>
        <p:spPr>
          <a:xfrm>
            <a:off x="0" y="6642556"/>
            <a:ext cx="1199367" cy="215444"/>
          </a:xfrm>
          <a:prstGeom prst="rect">
            <a:avLst/>
          </a:prstGeom>
        </p:spPr>
        <p:txBody>
          <a:bodyPr wrap="none">
            <a:spAutoFit/>
          </a:bodyPr>
          <a:lstStyle/>
          <a:p>
            <a:r>
              <a:rPr lang="en-US" sz="800" dirty="0" smtClean="0">
                <a:solidFill>
                  <a:schemeClr val="bg1">
                    <a:lumMod val="65000"/>
                  </a:schemeClr>
                </a:solidFill>
                <a:latin typeface="Times New Roman" pitchFamily="18" charset="0"/>
                <a:cs typeface="Times New Roman" pitchFamily="18" charset="0"/>
              </a:rPr>
              <a:t>http://linda6035.ucoz.ru/</a:t>
            </a:r>
            <a:endParaRPr lang="ru-RU" sz="800" dirty="0">
              <a:solidFill>
                <a:schemeClr val="bg1">
                  <a:lumMod val="65000"/>
                </a:schemeClr>
              </a:solidFill>
              <a:latin typeface="Times New Roman" pitchFamily="18" charset="0"/>
              <a:cs typeface="Times New Roman" pitchFamily="18" charset="0"/>
            </a:endParaRPr>
          </a:p>
        </p:txBody>
      </p:sp>
      <p:pic>
        <p:nvPicPr>
          <p:cNvPr id="15368" name="Picture 8" descr="http://s1.pic4you.ru/allimage/y2012/08-28/12216/2377783.png"/>
          <p:cNvPicPr>
            <a:picLocks noChangeAspect="1" noChangeArrowheads="1"/>
          </p:cNvPicPr>
          <p:nvPr userDrawn="1"/>
        </p:nvPicPr>
        <p:blipFill>
          <a:blip r:embed="rId14" cstate="email"/>
          <a:srcRect/>
          <a:stretch>
            <a:fillRect/>
          </a:stretch>
        </p:blipFill>
        <p:spPr bwMode="auto">
          <a:xfrm>
            <a:off x="7143768" y="4714884"/>
            <a:ext cx="1857348" cy="2015223"/>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1928802"/>
            <a:ext cx="7772400" cy="1470025"/>
          </a:xfrm>
        </p:spPr>
        <p:txBody>
          <a:bodyPr>
            <a:normAutofit fontScale="90000"/>
          </a:bodyPr>
          <a:lstStyle/>
          <a:p>
            <a:r>
              <a:rPr lang="ru-RU" b="1" dirty="0" smtClean="0"/>
              <a:t>Смысловое чтение математического текста как </a:t>
            </a:r>
            <a:r>
              <a:rPr lang="ru-RU" b="1" dirty="0" err="1" smtClean="0"/>
              <a:t>метапредметный</a:t>
            </a:r>
            <a:r>
              <a:rPr lang="ru-RU" b="1" dirty="0" smtClean="0"/>
              <a:t> результат</a:t>
            </a:r>
            <a:endParaRPr lang="ru-RU" b="1" dirty="0"/>
          </a:p>
        </p:txBody>
      </p:sp>
      <p:sp>
        <p:nvSpPr>
          <p:cNvPr id="3" name="Подзаголовок 2"/>
          <p:cNvSpPr>
            <a:spLocks noGrp="1"/>
          </p:cNvSpPr>
          <p:nvPr>
            <p:ph type="subTitle" idx="1"/>
          </p:nvPr>
        </p:nvSpPr>
        <p:spPr>
          <a:xfrm>
            <a:off x="1357290" y="4286256"/>
            <a:ext cx="6400800" cy="1209668"/>
          </a:xfrm>
        </p:spPr>
        <p:txBody>
          <a:bodyPr/>
          <a:lstStyle/>
          <a:p>
            <a:endParaRPr lang="ru-RU" dirty="0" smtClean="0"/>
          </a:p>
          <a:p>
            <a:r>
              <a:rPr lang="ru-RU" dirty="0" smtClean="0"/>
              <a:t>Ощепкова </a:t>
            </a:r>
            <a:r>
              <a:rPr lang="ru-RU" dirty="0" err="1" smtClean="0"/>
              <a:t>Таисья</a:t>
            </a:r>
            <a:r>
              <a:rPr lang="ru-RU" dirty="0" smtClean="0"/>
              <a:t> Степановна, учитель математики МАОУ Гимназия г. Нытвы</a:t>
            </a:r>
            <a:endParaRPr lang="ru-RU" dirty="0"/>
          </a:p>
        </p:txBody>
      </p:sp>
    </p:spTree>
    <p:extLst>
      <p:ext uri="{BB962C8B-B14F-4D97-AF65-F5344CB8AC3E}">
        <p14:creationId xmlns="" xmlns:p14="http://schemas.microsoft.com/office/powerpoint/2010/main" val="22026343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571480"/>
            <a:ext cx="8786874" cy="4401205"/>
          </a:xfrm>
          <a:prstGeom prst="rect">
            <a:avLst/>
          </a:prstGeom>
          <a:noFill/>
        </p:spPr>
        <p:txBody>
          <a:bodyPr wrap="square" rtlCol="0">
            <a:spAutoFit/>
          </a:bodyPr>
          <a:lstStyle/>
          <a:p>
            <a:pPr algn="just"/>
            <a:r>
              <a:rPr lang="ru-RU" sz="2000" dirty="0"/>
              <a:t>Для выполнения задания требуется </a:t>
            </a:r>
            <a:r>
              <a:rPr lang="ru-RU" sz="2000" dirty="0" smtClean="0"/>
              <a:t>выполнить </a:t>
            </a:r>
            <a:r>
              <a:rPr lang="ru-RU" sz="2000" dirty="0"/>
              <a:t>некоторые преобразования заданной </a:t>
            </a:r>
            <a:r>
              <a:rPr lang="ru-RU" sz="2000" dirty="0" smtClean="0"/>
              <a:t>информации</a:t>
            </a:r>
            <a:r>
              <a:rPr lang="ru-RU" sz="2000" dirty="0"/>
              <a:t>: в тексте сказано, что «с таким условием </a:t>
            </a:r>
            <a:r>
              <a:rPr lang="ru-RU" sz="2000" dirty="0" smtClean="0"/>
              <a:t>задача </a:t>
            </a:r>
            <a:r>
              <a:rPr lang="ru-RU" sz="2000" dirty="0"/>
              <a:t>о разновесах встречается еще у </a:t>
            </a:r>
            <a:r>
              <a:rPr lang="ru-RU" sz="2000" dirty="0" smtClean="0"/>
              <a:t>итальянского </a:t>
            </a:r>
            <a:r>
              <a:rPr lang="ru-RU" sz="2000" dirty="0"/>
              <a:t>математика Леонардо </a:t>
            </a:r>
            <a:r>
              <a:rPr lang="ru-RU" sz="2000" dirty="0" smtClean="0"/>
              <a:t>Пизанского </a:t>
            </a:r>
            <a:r>
              <a:rPr lang="ru-RU" sz="2000" dirty="0"/>
              <a:t>за </a:t>
            </a:r>
            <a:r>
              <a:rPr lang="ru-RU" sz="2000" dirty="0" smtClean="0"/>
              <a:t>четыре </a:t>
            </a:r>
            <a:r>
              <a:rPr lang="ru-RU" sz="2000" dirty="0"/>
              <a:t>столетия до </a:t>
            </a:r>
            <a:r>
              <a:rPr lang="ru-RU" sz="2000" dirty="0" err="1"/>
              <a:t>Мезирака</a:t>
            </a:r>
            <a:r>
              <a:rPr lang="ru-RU" sz="2000" dirty="0"/>
              <a:t>», а вот на дату решения </a:t>
            </a:r>
            <a:r>
              <a:rPr lang="ru-RU" sz="2000" dirty="0" smtClean="0"/>
              <a:t>этой </a:t>
            </a:r>
            <a:r>
              <a:rPr lang="ru-RU" sz="2000" dirty="0"/>
              <a:t>задачи </a:t>
            </a:r>
            <a:r>
              <a:rPr lang="ru-RU" sz="2000" dirty="0" err="1"/>
              <a:t>Мезираком</a:t>
            </a:r>
            <a:r>
              <a:rPr lang="ru-RU" sz="2000" dirty="0"/>
              <a:t> есть две ссылки: «400 </a:t>
            </a:r>
            <a:r>
              <a:rPr lang="ru-RU" sz="2000" dirty="0" smtClean="0"/>
              <a:t>лет </a:t>
            </a:r>
            <a:r>
              <a:rPr lang="ru-RU" sz="2000" dirty="0"/>
              <a:t>назад во Франции жил Клод </a:t>
            </a:r>
            <a:r>
              <a:rPr lang="ru-RU" sz="2000" dirty="0" err="1"/>
              <a:t>Гаспар</a:t>
            </a:r>
            <a:r>
              <a:rPr lang="ru-RU" sz="2000" dirty="0"/>
              <a:t> Баше </a:t>
            </a:r>
            <a:r>
              <a:rPr lang="ru-RU" sz="2000" dirty="0" smtClean="0"/>
              <a:t>де </a:t>
            </a:r>
            <a:r>
              <a:rPr lang="ru-RU" sz="2000" dirty="0" err="1"/>
              <a:t>Мезирак</a:t>
            </a:r>
            <a:r>
              <a:rPr lang="ru-RU" sz="2000" dirty="0"/>
              <a:t>» и «В 1612  г. он издал сборник…». </a:t>
            </a:r>
          </a:p>
          <a:p>
            <a:pPr algn="just"/>
            <a:r>
              <a:rPr lang="ru-RU" sz="2000" dirty="0"/>
              <a:t>Следовательно, ученик должен выполнить </a:t>
            </a:r>
            <a:r>
              <a:rPr lang="ru-RU" sz="2000" dirty="0" smtClean="0"/>
              <a:t>несложные </a:t>
            </a:r>
            <a:r>
              <a:rPr lang="ru-RU" sz="2000" dirty="0"/>
              <a:t>вычисления и определить, что Л. </a:t>
            </a:r>
            <a:r>
              <a:rPr lang="ru-RU" sz="2000" dirty="0" smtClean="0"/>
              <a:t>Пизанский </a:t>
            </a:r>
            <a:r>
              <a:rPr lang="ru-RU" sz="2000" dirty="0"/>
              <a:t>решал эту задачу 400 + 400 = 800 лет </a:t>
            </a:r>
            <a:r>
              <a:rPr lang="ru-RU" sz="2000" dirty="0" smtClean="0"/>
              <a:t>назад</a:t>
            </a:r>
            <a:r>
              <a:rPr lang="ru-RU" sz="2000" dirty="0"/>
              <a:t>, в 21 – 8 = 13 веке, или в 1612 – 400 = 1212 </a:t>
            </a:r>
            <a:r>
              <a:rPr lang="ru-RU" sz="2000" dirty="0" smtClean="0"/>
              <a:t>году</a:t>
            </a:r>
            <a:r>
              <a:rPr lang="ru-RU" sz="2000" dirty="0"/>
              <a:t>, то есть в 13-м веке. </a:t>
            </a:r>
          </a:p>
          <a:p>
            <a:pPr algn="ctr"/>
            <a:r>
              <a:rPr lang="ru-RU" sz="2000" b="1" u="sng" dirty="0">
                <a:solidFill>
                  <a:srgbClr val="FF0000"/>
                </a:solidFill>
              </a:rPr>
              <a:t>Ответ: в 13 </a:t>
            </a:r>
            <a:r>
              <a:rPr lang="ru-RU" sz="2000" b="1" u="sng" dirty="0" smtClean="0">
                <a:solidFill>
                  <a:srgbClr val="FF0000"/>
                </a:solidFill>
              </a:rPr>
              <a:t>веке.</a:t>
            </a:r>
            <a:endParaRPr lang="ru-RU" sz="2000" b="1" u="sng" dirty="0">
              <a:solidFill>
                <a:srgbClr val="FF0000"/>
              </a:solidFill>
            </a:endParaRPr>
          </a:p>
          <a:p>
            <a:r>
              <a:rPr lang="ru-RU" sz="2000" b="1" i="1" u="sng" dirty="0"/>
              <a:t>Оценивание: </a:t>
            </a:r>
            <a:r>
              <a:rPr lang="ru-RU" sz="2000" dirty="0"/>
              <a:t>1 балл  — дан верный ответ;   </a:t>
            </a:r>
          </a:p>
          <a:p>
            <a:r>
              <a:rPr lang="ru-RU" sz="2000" dirty="0" smtClean="0"/>
              <a:t>                       0 </a:t>
            </a:r>
            <a:r>
              <a:rPr lang="ru-RU" sz="2000" dirty="0"/>
              <a:t>баллов — любой другой </a:t>
            </a:r>
            <a:r>
              <a:rPr lang="ru-RU" sz="2000" dirty="0" smtClean="0"/>
              <a:t>ответ </a:t>
            </a:r>
            <a:endParaRPr lang="ru-RU" sz="2000" dirty="0"/>
          </a:p>
        </p:txBody>
      </p:sp>
      <p:sp>
        <p:nvSpPr>
          <p:cNvPr id="4" name="TextBox 3"/>
          <p:cNvSpPr txBox="1"/>
          <p:nvPr/>
        </p:nvSpPr>
        <p:spPr>
          <a:xfrm>
            <a:off x="285720" y="5429264"/>
            <a:ext cx="7215238" cy="830997"/>
          </a:xfrm>
          <a:prstGeom prst="rect">
            <a:avLst/>
          </a:prstGeom>
          <a:noFill/>
        </p:spPr>
        <p:txBody>
          <a:bodyPr wrap="square" rtlCol="0">
            <a:spAutoFit/>
          </a:bodyPr>
          <a:lstStyle/>
          <a:p>
            <a:r>
              <a:rPr lang="ru-RU" sz="2400" dirty="0" smtClean="0"/>
              <a:t>Справляются около </a:t>
            </a:r>
            <a:r>
              <a:rPr lang="ru-RU" sz="2400" b="1" u="sng" dirty="0" smtClean="0">
                <a:solidFill>
                  <a:srgbClr val="FF0000"/>
                </a:solidFill>
              </a:rPr>
              <a:t>четверти пятиклассников</a:t>
            </a:r>
            <a:r>
              <a:rPr lang="ru-RU" sz="2400" b="1" dirty="0" smtClean="0"/>
              <a:t>.</a:t>
            </a:r>
          </a:p>
          <a:p>
            <a:endParaRPr lang="ru-RU" sz="2400" dirty="0"/>
          </a:p>
        </p:txBody>
      </p:sp>
    </p:spTree>
    <p:extLst>
      <p:ext uri="{BB962C8B-B14F-4D97-AF65-F5344CB8AC3E}">
        <p14:creationId xmlns="" xmlns:p14="http://schemas.microsoft.com/office/powerpoint/2010/main" val="961548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1071546"/>
            <a:ext cx="8643998" cy="5109091"/>
          </a:xfrm>
          <a:prstGeom prst="rect">
            <a:avLst/>
          </a:prstGeom>
          <a:noFill/>
        </p:spPr>
        <p:txBody>
          <a:bodyPr wrap="square" rtlCol="0">
            <a:spAutoFit/>
          </a:bodyPr>
          <a:lstStyle/>
          <a:p>
            <a:r>
              <a:rPr lang="ru-RU" sz="2400" dirty="0" smtClean="0"/>
              <a:t>Ниже приведено несколько утверждений о русских мерах веса. Верны ли эти утверждения? Обведи в таблице «Верно» или «Неверно» для каждого утверждения.</a:t>
            </a: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r>
              <a:rPr lang="ru-RU" sz="2800" dirty="0" smtClean="0"/>
              <a:t>Проверяем умение  оценивать и сравнивать </a:t>
            </a:r>
          </a:p>
          <a:p>
            <a:r>
              <a:rPr lang="ru-RU" sz="2800" dirty="0" smtClean="0"/>
              <a:t>величины, имеющиеся в тексте.</a:t>
            </a:r>
            <a:endParaRPr lang="ru-RU" sz="2800" dirty="0"/>
          </a:p>
        </p:txBody>
      </p:sp>
      <p:pic>
        <p:nvPicPr>
          <p:cNvPr id="2050" name="Picture 2"/>
          <p:cNvPicPr>
            <a:picLocks noChangeAspect="1" noChangeArrowheads="1"/>
          </p:cNvPicPr>
          <p:nvPr/>
        </p:nvPicPr>
        <p:blipFill>
          <a:blip r:embed="rId2" cstate="print"/>
          <a:srcRect/>
          <a:stretch>
            <a:fillRect/>
          </a:stretch>
        </p:blipFill>
        <p:spPr bwMode="auto">
          <a:xfrm>
            <a:off x="857224" y="2357430"/>
            <a:ext cx="6613118" cy="2857520"/>
          </a:xfrm>
          <a:prstGeom prst="rect">
            <a:avLst/>
          </a:prstGeom>
          <a:noFill/>
          <a:ln w="9525">
            <a:noFill/>
            <a:miter lim="800000"/>
            <a:headEnd/>
            <a:tailEnd/>
          </a:ln>
          <a:effectLst/>
        </p:spPr>
      </p:pic>
      <p:sp>
        <p:nvSpPr>
          <p:cNvPr id="5" name="Заголовок 4"/>
          <p:cNvSpPr>
            <a:spLocks noGrp="1"/>
          </p:cNvSpPr>
          <p:nvPr>
            <p:ph type="title"/>
          </p:nvPr>
        </p:nvSpPr>
        <p:spPr>
          <a:xfrm>
            <a:off x="500034" y="357166"/>
            <a:ext cx="8229600" cy="868346"/>
          </a:xfrm>
        </p:spPr>
        <p:txBody>
          <a:bodyPr/>
          <a:lstStyle/>
          <a:p>
            <a:r>
              <a:rPr lang="ru-RU" u="sng" dirty="0" smtClean="0">
                <a:solidFill>
                  <a:srgbClr val="FF0000"/>
                </a:solidFill>
              </a:rPr>
              <a:t>Задание 4</a:t>
            </a:r>
            <a:endParaRPr lang="ru-RU" dirty="0"/>
          </a:p>
        </p:txBody>
      </p:sp>
    </p:spTree>
    <p:extLst>
      <p:ext uri="{BB962C8B-B14F-4D97-AF65-F5344CB8AC3E}">
        <p14:creationId xmlns="" xmlns:p14="http://schemas.microsoft.com/office/powerpoint/2010/main" val="18834952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642918"/>
            <a:ext cx="8786874" cy="4678204"/>
          </a:xfrm>
          <a:prstGeom prst="rect">
            <a:avLst/>
          </a:prstGeom>
          <a:noFill/>
        </p:spPr>
        <p:txBody>
          <a:bodyPr wrap="square" rtlCol="0">
            <a:spAutoFit/>
          </a:bodyPr>
          <a:lstStyle/>
          <a:p>
            <a:r>
              <a:rPr lang="ru-RU" sz="2400" dirty="0"/>
              <a:t>Для выполнения задания требуется </a:t>
            </a:r>
            <a:r>
              <a:rPr lang="ru-RU" sz="2400" dirty="0" smtClean="0"/>
              <a:t>выполнить </a:t>
            </a:r>
            <a:r>
              <a:rPr lang="ru-RU" sz="2400" dirty="0"/>
              <a:t>прикидку и оценить величины, </a:t>
            </a:r>
            <a:r>
              <a:rPr lang="ru-RU" sz="2400" dirty="0" smtClean="0"/>
              <a:t>приведенные </a:t>
            </a:r>
            <a:r>
              <a:rPr lang="ru-RU" sz="2400" dirty="0"/>
              <a:t>в тексте, выполнить сравнение величин. </a:t>
            </a:r>
            <a:endParaRPr lang="ru-RU" sz="2400" dirty="0" smtClean="0"/>
          </a:p>
          <a:p>
            <a:pPr algn="ctr"/>
            <a:endParaRPr lang="ru-RU" sz="800" b="1" u="sng" dirty="0" smtClean="0">
              <a:solidFill>
                <a:srgbClr val="FF0000"/>
              </a:solidFill>
            </a:endParaRPr>
          </a:p>
          <a:p>
            <a:pPr algn="ctr"/>
            <a:r>
              <a:rPr lang="ru-RU" sz="2000" b="1" u="sng" dirty="0" smtClean="0">
                <a:solidFill>
                  <a:srgbClr val="FF0000"/>
                </a:solidFill>
              </a:rPr>
              <a:t>Ответ</a:t>
            </a:r>
            <a:r>
              <a:rPr lang="ru-RU" sz="2000" b="1" u="sng" dirty="0">
                <a:solidFill>
                  <a:srgbClr val="FF0000"/>
                </a:solidFill>
              </a:rPr>
              <a:t>: неверно-верно-верно в таком порядке</a:t>
            </a:r>
            <a:r>
              <a:rPr lang="ru-RU" sz="2000" b="1" dirty="0">
                <a:solidFill>
                  <a:srgbClr val="FF0000"/>
                </a:solidFill>
              </a:rPr>
              <a:t>.</a:t>
            </a:r>
          </a:p>
          <a:p>
            <a:endParaRPr lang="ru-RU" sz="1000" b="1" i="1" u="sng" dirty="0" smtClean="0"/>
          </a:p>
          <a:p>
            <a:r>
              <a:rPr lang="ru-RU" sz="2000" b="1" i="1" u="sng" dirty="0" smtClean="0"/>
              <a:t>Оценивание</a:t>
            </a:r>
            <a:r>
              <a:rPr lang="ru-RU" sz="2000" b="1" i="1" u="sng" dirty="0"/>
              <a:t>: </a:t>
            </a:r>
            <a:r>
              <a:rPr lang="ru-RU" sz="2000" dirty="0"/>
              <a:t>1 балл — ответ верный;  </a:t>
            </a:r>
            <a:endParaRPr lang="ru-RU" sz="2000" dirty="0" smtClean="0"/>
          </a:p>
          <a:p>
            <a:r>
              <a:rPr lang="ru-RU" sz="2000" dirty="0" smtClean="0"/>
              <a:t>                       0 баллов </a:t>
            </a:r>
            <a:r>
              <a:rPr lang="ru-RU" sz="2000" dirty="0"/>
              <a:t>— любой другой ответ</a:t>
            </a:r>
            <a:r>
              <a:rPr lang="ru-RU" sz="2000" dirty="0" smtClean="0"/>
              <a:t>.</a:t>
            </a:r>
          </a:p>
          <a:p>
            <a:endParaRPr lang="ru-RU" sz="2000" dirty="0"/>
          </a:p>
          <a:p>
            <a:r>
              <a:rPr lang="ru-RU" sz="2000" dirty="0" smtClean="0"/>
              <a:t> </a:t>
            </a:r>
            <a:r>
              <a:rPr lang="ru-RU" sz="2000" dirty="0"/>
              <a:t>Такие сравнения показывают </a:t>
            </a:r>
            <a:r>
              <a:rPr lang="ru-RU" sz="2000" dirty="0" smtClean="0"/>
              <a:t>ученику</a:t>
            </a:r>
            <a:r>
              <a:rPr lang="ru-RU" sz="2000" dirty="0"/>
              <a:t>, как можно, читая текст, соотносить </a:t>
            </a:r>
            <a:r>
              <a:rPr lang="ru-RU" sz="2000" dirty="0" smtClean="0"/>
              <a:t>различные </a:t>
            </a:r>
            <a:r>
              <a:rPr lang="ru-RU" sz="2000" dirty="0"/>
              <a:t>единицы, которые вышли из </a:t>
            </a:r>
            <a:r>
              <a:rPr lang="ru-RU" sz="2000" dirty="0" smtClean="0"/>
              <a:t>употребления</a:t>
            </a:r>
            <a:r>
              <a:rPr lang="ru-RU" sz="2000" dirty="0"/>
              <a:t>, при этом, однако, часто встречаются в </a:t>
            </a:r>
            <a:r>
              <a:rPr lang="ru-RU" sz="2000" dirty="0" smtClean="0"/>
              <a:t>художественных </a:t>
            </a:r>
            <a:r>
              <a:rPr lang="ru-RU" sz="2000" dirty="0"/>
              <a:t>произведениях наряду с </a:t>
            </a:r>
            <a:r>
              <a:rPr lang="ru-RU" sz="2000" dirty="0" smtClean="0"/>
              <a:t>привычными </a:t>
            </a:r>
            <a:r>
              <a:rPr lang="ru-RU" sz="2000" dirty="0"/>
              <a:t>для нас единицами метрической </a:t>
            </a:r>
            <a:r>
              <a:rPr lang="ru-RU" sz="2000" dirty="0" smtClean="0"/>
              <a:t>системы </a:t>
            </a:r>
            <a:r>
              <a:rPr lang="ru-RU" sz="2000" dirty="0"/>
              <a:t>мер. Это является необходимым условием </a:t>
            </a:r>
            <a:r>
              <a:rPr lang="ru-RU" sz="2000" dirty="0" smtClean="0"/>
              <a:t>для </a:t>
            </a:r>
            <a:r>
              <a:rPr lang="ru-RU" sz="2000" dirty="0"/>
              <a:t>детального понимания текста</a:t>
            </a:r>
            <a:r>
              <a:rPr lang="ru-RU" sz="2000" dirty="0" smtClean="0"/>
              <a:t>.</a:t>
            </a:r>
            <a:endParaRPr lang="ru-RU" sz="2000" dirty="0"/>
          </a:p>
        </p:txBody>
      </p:sp>
      <p:sp>
        <p:nvSpPr>
          <p:cNvPr id="3" name="TextBox 2"/>
          <p:cNvSpPr txBox="1"/>
          <p:nvPr/>
        </p:nvSpPr>
        <p:spPr>
          <a:xfrm>
            <a:off x="285720" y="5429264"/>
            <a:ext cx="7215238" cy="830997"/>
          </a:xfrm>
          <a:prstGeom prst="rect">
            <a:avLst/>
          </a:prstGeom>
          <a:noFill/>
        </p:spPr>
        <p:txBody>
          <a:bodyPr wrap="square" rtlCol="0">
            <a:spAutoFit/>
          </a:bodyPr>
          <a:lstStyle/>
          <a:p>
            <a:r>
              <a:rPr lang="ru-RU" sz="2400" dirty="0" smtClean="0"/>
              <a:t>Справляются около </a:t>
            </a:r>
            <a:r>
              <a:rPr lang="ru-RU" sz="2400" b="1" u="sng" dirty="0" smtClean="0">
                <a:solidFill>
                  <a:srgbClr val="FF0000"/>
                </a:solidFill>
              </a:rPr>
              <a:t>трети пятиклассников</a:t>
            </a:r>
            <a:r>
              <a:rPr lang="ru-RU" sz="2400" b="1" dirty="0" smtClean="0"/>
              <a:t>.</a:t>
            </a:r>
          </a:p>
          <a:p>
            <a:endParaRPr lang="ru-RU" sz="2400" dirty="0"/>
          </a:p>
        </p:txBody>
      </p:sp>
    </p:spTree>
    <p:extLst>
      <p:ext uri="{BB962C8B-B14F-4D97-AF65-F5344CB8AC3E}">
        <p14:creationId xmlns="" xmlns:p14="http://schemas.microsoft.com/office/powerpoint/2010/main" val="1905729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928670"/>
            <a:ext cx="8429684" cy="5324535"/>
          </a:xfrm>
          <a:prstGeom prst="rect">
            <a:avLst/>
          </a:prstGeom>
          <a:noFill/>
        </p:spPr>
        <p:txBody>
          <a:bodyPr wrap="square" rtlCol="0">
            <a:spAutoFit/>
          </a:bodyPr>
          <a:lstStyle/>
          <a:p>
            <a:r>
              <a:rPr lang="ru-RU" sz="2000" b="1" i="1" u="sng" dirty="0" smtClean="0"/>
              <a:t>Прочитайте фрагмент текста</a:t>
            </a:r>
            <a:r>
              <a:rPr lang="ru-RU" sz="2000" dirty="0" smtClean="0"/>
              <a:t>.</a:t>
            </a:r>
          </a:p>
          <a:p>
            <a:r>
              <a:rPr lang="ru-RU" sz="2000" dirty="0" smtClean="0"/>
              <a:t>Оказывается, если гирьки разрешается класть только на одну чашу весов, то достаточно запастись шестью разновесами, массы которых равны 1, 2, 4, 8, 16, 32 фунтам. Более того, тех же гирь хватит для взвешивания всех предметов массой до 63 фунтов. </a:t>
            </a:r>
          </a:p>
          <a:p>
            <a:r>
              <a:rPr lang="ru-RU" sz="2000" i="1" dirty="0" smtClean="0"/>
              <a:t>1. Можно ли с помощью рычажных весов и разновесов в 1, 2, 4, 8, 16, 32 фунтов взвесить груз массой 51 фунт, если складывать гири только на одну чашу весов?</a:t>
            </a:r>
          </a:p>
          <a:p>
            <a:r>
              <a:rPr lang="ru-RU" sz="2000" dirty="0" smtClean="0"/>
              <a:t>  ДА</a:t>
            </a:r>
          </a:p>
          <a:p>
            <a:r>
              <a:rPr lang="ru-RU" sz="2000" dirty="0" smtClean="0"/>
              <a:t>  НЕТ</a:t>
            </a:r>
          </a:p>
          <a:p>
            <a:r>
              <a:rPr lang="ru-RU" sz="2000" dirty="0" smtClean="0"/>
              <a:t>Объяснение: ___________________________.</a:t>
            </a:r>
          </a:p>
          <a:p>
            <a:r>
              <a:rPr lang="ru-RU" sz="2000" i="1" dirty="0" smtClean="0"/>
              <a:t>2. Если ответ «ДА», объясни, как это можно сделать, записав соответствующее равенство.</a:t>
            </a:r>
          </a:p>
          <a:p>
            <a:r>
              <a:rPr lang="ru-RU" sz="2000" dirty="0" smtClean="0"/>
              <a:t>Равенство: ____________________________.</a:t>
            </a:r>
          </a:p>
          <a:p>
            <a:r>
              <a:rPr lang="ru-RU" sz="2000" dirty="0" smtClean="0"/>
              <a:t>Проверяем умение обобщать способ действий, </a:t>
            </a:r>
          </a:p>
          <a:p>
            <a:r>
              <a:rPr lang="ru-RU" sz="2000" dirty="0" smtClean="0"/>
              <a:t>представленный в тексте, применять описанный </a:t>
            </a:r>
          </a:p>
          <a:p>
            <a:r>
              <a:rPr lang="ru-RU" sz="2000" dirty="0" smtClean="0"/>
              <a:t>способ.</a:t>
            </a:r>
            <a:endParaRPr lang="ru-RU" sz="2000" dirty="0"/>
          </a:p>
        </p:txBody>
      </p:sp>
      <p:sp>
        <p:nvSpPr>
          <p:cNvPr id="3" name="Заголовок 2"/>
          <p:cNvSpPr>
            <a:spLocks noGrp="1"/>
          </p:cNvSpPr>
          <p:nvPr>
            <p:ph type="title"/>
          </p:nvPr>
        </p:nvSpPr>
        <p:spPr>
          <a:xfrm>
            <a:off x="500034" y="285728"/>
            <a:ext cx="8229600" cy="796908"/>
          </a:xfrm>
        </p:spPr>
        <p:txBody>
          <a:bodyPr/>
          <a:lstStyle/>
          <a:p>
            <a:r>
              <a:rPr lang="ru-RU" b="1" u="sng" dirty="0" smtClean="0">
                <a:solidFill>
                  <a:srgbClr val="FF0000"/>
                </a:solidFill>
              </a:rPr>
              <a:t>Задание 5.</a:t>
            </a:r>
            <a:r>
              <a:rPr lang="ru-RU" dirty="0" smtClean="0"/>
              <a:t> </a:t>
            </a:r>
            <a:endParaRPr lang="ru-RU" dirty="0"/>
          </a:p>
        </p:txBody>
      </p:sp>
    </p:spTree>
    <p:extLst>
      <p:ext uri="{BB962C8B-B14F-4D97-AF65-F5344CB8AC3E}">
        <p14:creationId xmlns="" xmlns:p14="http://schemas.microsoft.com/office/powerpoint/2010/main" val="31377472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857232"/>
            <a:ext cx="8786874" cy="5016758"/>
          </a:xfrm>
          <a:prstGeom prst="rect">
            <a:avLst/>
          </a:prstGeom>
          <a:noFill/>
        </p:spPr>
        <p:txBody>
          <a:bodyPr wrap="square" rtlCol="0">
            <a:spAutoFit/>
          </a:bodyPr>
          <a:lstStyle/>
          <a:p>
            <a:r>
              <a:rPr lang="ru-RU" sz="2000" b="1" dirty="0">
                <a:solidFill>
                  <a:srgbClr val="FF0000"/>
                </a:solidFill>
              </a:rPr>
              <a:t>Ответ:  выбран ответ «Да»; в качестве </a:t>
            </a:r>
            <a:r>
              <a:rPr lang="ru-RU" sz="2000" b="1" dirty="0" smtClean="0">
                <a:solidFill>
                  <a:srgbClr val="FF0000"/>
                </a:solidFill>
              </a:rPr>
              <a:t>объяснения </a:t>
            </a:r>
            <a:r>
              <a:rPr lang="ru-RU" sz="2000" b="1" dirty="0">
                <a:solidFill>
                  <a:srgbClr val="FF0000"/>
                </a:solidFill>
              </a:rPr>
              <a:t>приведено неравенство 51 &lt; 63 или </a:t>
            </a:r>
            <a:r>
              <a:rPr lang="ru-RU" sz="2000" b="1" dirty="0" smtClean="0">
                <a:solidFill>
                  <a:srgbClr val="FF0000"/>
                </a:solidFill>
              </a:rPr>
              <a:t>выражение </a:t>
            </a:r>
            <a:r>
              <a:rPr lang="ru-RU" sz="2000" b="1" dirty="0">
                <a:solidFill>
                  <a:srgbClr val="FF0000"/>
                </a:solidFill>
              </a:rPr>
              <a:t>«51 меньше 63</a:t>
            </a:r>
            <a:r>
              <a:rPr lang="ru-RU" sz="2000" b="1" dirty="0" smtClean="0">
                <a:solidFill>
                  <a:srgbClr val="FF0000"/>
                </a:solidFill>
              </a:rPr>
              <a:t>».</a:t>
            </a:r>
          </a:p>
          <a:p>
            <a:r>
              <a:rPr lang="ru-RU" sz="2000" b="1" dirty="0" smtClean="0">
                <a:solidFill>
                  <a:srgbClr val="FF0000"/>
                </a:solidFill>
              </a:rPr>
              <a:t> </a:t>
            </a:r>
            <a:r>
              <a:rPr lang="ru-RU" sz="2000" dirty="0"/>
              <a:t>Записано равенство </a:t>
            </a:r>
            <a:r>
              <a:rPr lang="ru-RU" sz="2000" dirty="0" smtClean="0"/>
              <a:t>51 </a:t>
            </a:r>
            <a:r>
              <a:rPr lang="ru-RU" sz="2000" dirty="0"/>
              <a:t>= 32 + 16 + 2 + 1 или 32 + 16 + 2 + 1 = </a:t>
            </a:r>
            <a:r>
              <a:rPr lang="ru-RU" sz="2000" dirty="0" smtClean="0"/>
              <a:t>51</a:t>
            </a:r>
          </a:p>
          <a:p>
            <a:r>
              <a:rPr lang="ru-RU" sz="2000" b="1" i="1" u="sng" dirty="0" smtClean="0"/>
              <a:t>Оценивание</a:t>
            </a:r>
            <a:r>
              <a:rPr lang="ru-RU" sz="2000" dirty="0"/>
              <a:t>: 1 балл — дан верный ответ, </a:t>
            </a:r>
            <a:r>
              <a:rPr lang="ru-RU" sz="2000" dirty="0" smtClean="0"/>
              <a:t>записаны верное</a:t>
            </a:r>
            <a:br>
              <a:rPr lang="ru-RU" sz="2000" dirty="0" smtClean="0"/>
            </a:br>
            <a:r>
              <a:rPr lang="ru-RU" sz="2000" dirty="0" smtClean="0"/>
              <a:t>                                         неравенство </a:t>
            </a:r>
            <a:r>
              <a:rPr lang="ru-RU" sz="2000" dirty="0"/>
              <a:t>и верное равенство</a:t>
            </a:r>
            <a:r>
              <a:rPr lang="ru-RU" sz="2000" dirty="0" smtClean="0"/>
              <a:t>; </a:t>
            </a:r>
            <a:br>
              <a:rPr lang="ru-RU" sz="2000" dirty="0" smtClean="0"/>
            </a:br>
            <a:r>
              <a:rPr lang="ru-RU" sz="2000" dirty="0" smtClean="0"/>
              <a:t>                         0 </a:t>
            </a:r>
            <a:r>
              <a:rPr lang="ru-RU" sz="2000" dirty="0"/>
              <a:t>баллов — любой другой ответ.</a:t>
            </a:r>
          </a:p>
          <a:p>
            <a:r>
              <a:rPr lang="ru-RU" sz="2000" dirty="0" smtClean="0"/>
              <a:t>Ситуация </a:t>
            </a:r>
            <a:r>
              <a:rPr lang="ru-RU" sz="2000" dirty="0"/>
              <a:t>этого задания </a:t>
            </a:r>
            <a:r>
              <a:rPr lang="ru-RU" sz="2000" dirty="0" smtClean="0"/>
              <a:t>является </a:t>
            </a:r>
            <a:r>
              <a:rPr lang="ru-RU" sz="2000" dirty="0"/>
              <a:t>довольно частой для </a:t>
            </a:r>
            <a:r>
              <a:rPr lang="ru-RU" sz="2000" dirty="0" smtClean="0"/>
              <a:t>математического учебного </a:t>
            </a:r>
            <a:r>
              <a:rPr lang="ru-RU" sz="2000" dirty="0"/>
              <a:t>текста. </a:t>
            </a:r>
            <a:r>
              <a:rPr lang="ru-RU" sz="2000" dirty="0" smtClean="0"/>
              <a:t>Разобран </a:t>
            </a:r>
            <a:r>
              <a:rPr lang="ru-RU" sz="2000" dirty="0"/>
              <a:t>пример </a:t>
            </a:r>
            <a:r>
              <a:rPr lang="ru-RU" sz="2000" dirty="0" smtClean="0"/>
              <a:t>при-</a:t>
            </a:r>
          </a:p>
          <a:p>
            <a:r>
              <a:rPr lang="ru-RU" sz="2000" dirty="0" err="1" smtClean="0"/>
              <a:t>менения</a:t>
            </a:r>
            <a:r>
              <a:rPr lang="ru-RU" sz="2000" dirty="0" smtClean="0"/>
              <a:t> правила, например, сложение двух чисел, и надо применить это правило, опираясь на разобранный пример, для сложения двух других чисел. Поэтому так важно, чтобы учащиеся умели разбирать приведенные в учебнике примеры, применять правила, осознавать каждый шаг, каждое приведенное преобразование, уметь объяснять их, а также восполнять пропуски отдельных шагов</a:t>
            </a:r>
            <a:r>
              <a:rPr lang="ru-RU" sz="2000" dirty="0" smtClean="0"/>
              <a:t>.</a:t>
            </a:r>
            <a:endParaRPr lang="ru-RU" sz="2000" smtClean="0"/>
          </a:p>
          <a:p>
            <a:endParaRPr lang="ru-RU" sz="2000" dirty="0" smtClean="0"/>
          </a:p>
          <a:p>
            <a:r>
              <a:rPr lang="ru-RU" sz="2000" u="sng" dirty="0" smtClean="0">
                <a:solidFill>
                  <a:srgbClr val="FF0000"/>
                </a:solidFill>
              </a:rPr>
              <a:t>Справляется </a:t>
            </a:r>
            <a:r>
              <a:rPr lang="ru-RU" sz="2000" u="sng" dirty="0" smtClean="0">
                <a:solidFill>
                  <a:srgbClr val="FF0000"/>
                </a:solidFill>
              </a:rPr>
              <a:t>с заданием половина пятиклассников</a:t>
            </a:r>
            <a:endParaRPr lang="ru-RU" sz="2000" u="sng" dirty="0">
              <a:solidFill>
                <a:srgbClr val="FF0000"/>
              </a:solidFill>
            </a:endParaRPr>
          </a:p>
        </p:txBody>
      </p:sp>
    </p:spTree>
    <p:extLst>
      <p:ext uri="{BB962C8B-B14F-4D97-AF65-F5344CB8AC3E}">
        <p14:creationId xmlns="" xmlns:p14="http://schemas.microsoft.com/office/powerpoint/2010/main" val="9441413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1214422"/>
            <a:ext cx="8858312" cy="4216539"/>
          </a:xfrm>
          <a:prstGeom prst="rect">
            <a:avLst/>
          </a:prstGeom>
          <a:noFill/>
        </p:spPr>
        <p:txBody>
          <a:bodyPr wrap="square" rtlCol="0">
            <a:spAutoFit/>
          </a:bodyPr>
          <a:lstStyle/>
          <a:p>
            <a:r>
              <a:rPr lang="ru-RU" sz="2800" dirty="0" smtClean="0"/>
              <a:t>Для взвешивания товара на одну с ним чашу весов положили гирю массой 9 фунтов, а на другую чашу положили гири в 3 и 27 фунтов:</a:t>
            </a:r>
          </a:p>
          <a:p>
            <a:r>
              <a:rPr lang="ru-RU" sz="2800" dirty="0" smtClean="0"/>
              <a:t> + 9 = 27 + 3.</a:t>
            </a:r>
          </a:p>
          <a:p>
            <a:r>
              <a:rPr lang="ru-RU" sz="2800" dirty="0" smtClean="0"/>
              <a:t>Чему равна масса товара?</a:t>
            </a:r>
          </a:p>
          <a:p>
            <a:endParaRPr lang="ru-RU" sz="1600" dirty="0" smtClean="0"/>
          </a:p>
          <a:p>
            <a:r>
              <a:rPr lang="ru-RU" sz="2800" dirty="0" smtClean="0"/>
              <a:t>Ответ: ____________________.</a:t>
            </a:r>
          </a:p>
          <a:p>
            <a:endParaRPr lang="ru-RU" sz="2400" dirty="0" smtClean="0"/>
          </a:p>
          <a:p>
            <a:r>
              <a:rPr lang="ru-RU" sz="2800" dirty="0" smtClean="0"/>
              <a:t>Проверяем умение обобщать способ действий, </a:t>
            </a:r>
          </a:p>
          <a:p>
            <a:r>
              <a:rPr lang="ru-RU" sz="2800" dirty="0" smtClean="0"/>
              <a:t>представленный в тексте, и применять его.</a:t>
            </a:r>
            <a:endParaRPr lang="ru-RU" sz="2800" dirty="0"/>
          </a:p>
        </p:txBody>
      </p:sp>
      <p:sp>
        <p:nvSpPr>
          <p:cNvPr id="3" name="Заголовок 2"/>
          <p:cNvSpPr>
            <a:spLocks noGrp="1"/>
          </p:cNvSpPr>
          <p:nvPr>
            <p:ph type="title"/>
          </p:nvPr>
        </p:nvSpPr>
        <p:spPr>
          <a:xfrm>
            <a:off x="457200" y="274638"/>
            <a:ext cx="8229600" cy="868346"/>
          </a:xfrm>
        </p:spPr>
        <p:txBody>
          <a:bodyPr/>
          <a:lstStyle/>
          <a:p>
            <a:r>
              <a:rPr lang="ru-RU" b="1" u="sng" dirty="0" smtClean="0">
                <a:solidFill>
                  <a:srgbClr val="FF0000"/>
                </a:solidFill>
              </a:rPr>
              <a:t>Задание 6.</a:t>
            </a:r>
            <a:r>
              <a:rPr lang="ru-RU" b="1" dirty="0" smtClean="0"/>
              <a:t> </a:t>
            </a:r>
            <a:endParaRPr lang="ru-RU" b="1" dirty="0"/>
          </a:p>
        </p:txBody>
      </p:sp>
    </p:spTree>
    <p:extLst>
      <p:ext uri="{BB962C8B-B14F-4D97-AF65-F5344CB8AC3E}">
        <p14:creationId xmlns="" xmlns:p14="http://schemas.microsoft.com/office/powerpoint/2010/main" val="3231002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714356"/>
            <a:ext cx="8929718" cy="5693866"/>
          </a:xfrm>
          <a:prstGeom prst="rect">
            <a:avLst/>
          </a:prstGeom>
          <a:noFill/>
        </p:spPr>
        <p:txBody>
          <a:bodyPr wrap="square" rtlCol="0">
            <a:spAutoFit/>
          </a:bodyPr>
          <a:lstStyle/>
          <a:p>
            <a:pPr algn="ctr"/>
            <a:r>
              <a:rPr lang="ru-RU" sz="2800" dirty="0"/>
              <a:t>Для выполнения задания требуется </a:t>
            </a:r>
            <a:r>
              <a:rPr lang="ru-RU" sz="2800" dirty="0" smtClean="0"/>
              <a:t>обобщить </a:t>
            </a:r>
            <a:r>
              <a:rPr lang="ru-RU" sz="2800" dirty="0"/>
              <a:t>принцип взвешивания, описанный в </a:t>
            </a:r>
            <a:r>
              <a:rPr lang="ru-RU" sz="2800" dirty="0" smtClean="0"/>
              <a:t>текст понять </a:t>
            </a:r>
            <a:r>
              <a:rPr lang="ru-RU" sz="2800" dirty="0"/>
              <a:t>его отличия от предыдущего способа, </a:t>
            </a:r>
            <a:r>
              <a:rPr lang="ru-RU" sz="2800" dirty="0" smtClean="0"/>
              <a:t>где гири </a:t>
            </a:r>
            <a:r>
              <a:rPr lang="ru-RU" sz="2800" dirty="0"/>
              <a:t>можно было класть только на одну чашу </a:t>
            </a:r>
            <a:r>
              <a:rPr lang="ru-RU" sz="2800" dirty="0" smtClean="0"/>
              <a:t>весов</a:t>
            </a:r>
            <a:r>
              <a:rPr lang="ru-RU" sz="2800" dirty="0"/>
              <a:t>, а также применить соответствующую </a:t>
            </a:r>
            <a:r>
              <a:rPr lang="ru-RU" sz="2800" dirty="0" smtClean="0"/>
              <a:t>запись</a:t>
            </a:r>
            <a:endParaRPr lang="ru-RU" sz="2800" dirty="0"/>
          </a:p>
          <a:p>
            <a:pPr algn="ctr"/>
            <a:r>
              <a:rPr lang="ru-RU" sz="2800" dirty="0"/>
              <a:t>выражения для взвешивания другой массы. </a:t>
            </a:r>
          </a:p>
          <a:p>
            <a:pPr algn="ctr"/>
            <a:r>
              <a:rPr lang="ru-RU" sz="2800" b="1" i="1" u="sng" dirty="0">
                <a:solidFill>
                  <a:srgbClr val="FF0000"/>
                </a:solidFill>
              </a:rPr>
              <a:t>Ответ: 21 фунт</a:t>
            </a:r>
            <a:r>
              <a:rPr lang="ru-RU" sz="2800" b="1" i="1" u="sng" dirty="0" smtClean="0">
                <a:solidFill>
                  <a:srgbClr val="FF0000"/>
                </a:solidFill>
              </a:rPr>
              <a:t>.</a:t>
            </a:r>
          </a:p>
          <a:p>
            <a:pPr algn="just"/>
            <a:r>
              <a:rPr lang="ru-RU" sz="2800" dirty="0" smtClean="0"/>
              <a:t> </a:t>
            </a:r>
            <a:r>
              <a:rPr lang="ru-RU" sz="2800" b="1" i="1" u="sng" dirty="0" smtClean="0"/>
              <a:t>Оценивание:</a:t>
            </a:r>
            <a:r>
              <a:rPr lang="ru-RU" sz="2800" dirty="0" smtClean="0"/>
              <a:t> 1 балл — дан верный ответ;</a:t>
            </a:r>
          </a:p>
          <a:p>
            <a:pPr algn="just"/>
            <a:r>
              <a:rPr lang="ru-RU" sz="2800" dirty="0" smtClean="0"/>
              <a:t>                         0 баллов — любой другой ответ.</a:t>
            </a:r>
          </a:p>
          <a:p>
            <a:pPr algn="just"/>
            <a:endParaRPr lang="ru-RU" sz="2800" dirty="0" smtClean="0"/>
          </a:p>
          <a:p>
            <a:pPr algn="just"/>
            <a:r>
              <a:rPr lang="ru-RU" sz="2800" dirty="0" smtClean="0"/>
              <a:t>Справляются с заданием </a:t>
            </a:r>
            <a:r>
              <a:rPr lang="ru-RU" sz="2800" b="1" u="sng" dirty="0" smtClean="0">
                <a:solidFill>
                  <a:srgbClr val="FF0000"/>
                </a:solidFill>
              </a:rPr>
              <a:t>три четверти </a:t>
            </a:r>
          </a:p>
          <a:p>
            <a:pPr algn="just"/>
            <a:r>
              <a:rPr lang="ru-RU" sz="2800" b="1" u="sng" dirty="0" smtClean="0">
                <a:solidFill>
                  <a:srgbClr val="FF0000"/>
                </a:solidFill>
              </a:rPr>
              <a:t>пятиклассников.</a:t>
            </a:r>
          </a:p>
          <a:p>
            <a:endParaRPr lang="ru-RU" sz="2800" dirty="0">
              <a:solidFill>
                <a:srgbClr val="FF0000"/>
              </a:solidFill>
            </a:endParaRPr>
          </a:p>
        </p:txBody>
      </p:sp>
    </p:spTree>
    <p:extLst>
      <p:ext uri="{BB962C8B-B14F-4D97-AF65-F5344CB8AC3E}">
        <p14:creationId xmlns="" xmlns:p14="http://schemas.microsoft.com/office/powerpoint/2010/main" val="2015718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000108"/>
            <a:ext cx="8929718" cy="5509200"/>
          </a:xfrm>
          <a:prstGeom prst="rect">
            <a:avLst/>
          </a:prstGeom>
          <a:noFill/>
        </p:spPr>
        <p:txBody>
          <a:bodyPr wrap="square" rtlCol="0">
            <a:spAutoFit/>
          </a:bodyPr>
          <a:lstStyle/>
          <a:p>
            <a:r>
              <a:rPr lang="ru-RU" sz="2200" dirty="0" smtClean="0"/>
              <a:t>У Миши есть рычажные весы и разновес «Русский складной «фунт». Он взвесил предмет, масса которого больше 24 золотников, и описал свои действия.  Действия Миши: </a:t>
            </a:r>
          </a:p>
          <a:p>
            <a:pPr>
              <a:buFont typeface="Arial" pitchFamily="34" charset="0"/>
              <a:buChar char="•"/>
            </a:pPr>
            <a:r>
              <a:rPr lang="ru-RU" sz="2200" dirty="0" smtClean="0"/>
              <a:t>«Я положил предмет на левую чашу весов, а на правую чашу гири 24 и 12. </a:t>
            </a:r>
          </a:p>
          <a:p>
            <a:pPr>
              <a:buFont typeface="Arial" pitchFamily="34" charset="0"/>
              <a:buChar char="•"/>
            </a:pPr>
            <a:r>
              <a:rPr lang="ru-RU" sz="2200" dirty="0" smtClean="0"/>
              <a:t>Перевесила левая чаша. </a:t>
            </a:r>
          </a:p>
          <a:p>
            <a:pPr>
              <a:buFont typeface="Arial" pitchFamily="34" charset="0"/>
              <a:buChar char="•"/>
            </a:pPr>
            <a:r>
              <a:rPr lang="ru-RU" sz="2200" dirty="0" smtClean="0"/>
              <a:t>Я добавил на правую чашу гирю 6. </a:t>
            </a:r>
          </a:p>
          <a:p>
            <a:pPr>
              <a:buFont typeface="Arial" pitchFamily="34" charset="0"/>
              <a:buChar char="•"/>
            </a:pPr>
            <a:r>
              <a:rPr lang="ru-RU" sz="2200" dirty="0" smtClean="0"/>
              <a:t>Теперь перевесила правая чаша. </a:t>
            </a:r>
          </a:p>
          <a:p>
            <a:pPr>
              <a:buFont typeface="Arial" pitchFamily="34" charset="0"/>
              <a:buChar char="•"/>
            </a:pPr>
            <a:r>
              <a:rPr lang="ru-RU" sz="2200" dirty="0" smtClean="0"/>
              <a:t>Я снял гирю 6 и добавил вместо нее гирю 3. </a:t>
            </a:r>
          </a:p>
          <a:p>
            <a:pPr>
              <a:buFont typeface="Arial" pitchFamily="34" charset="0"/>
              <a:buChar char="•"/>
            </a:pPr>
            <a:r>
              <a:rPr lang="ru-RU" sz="2200" dirty="0" smtClean="0"/>
              <a:t>Снова перевесила правая чаша, </a:t>
            </a:r>
          </a:p>
          <a:p>
            <a:pPr>
              <a:buFont typeface="Arial" pitchFamily="34" charset="0"/>
              <a:buChar char="•"/>
            </a:pPr>
            <a:r>
              <a:rPr lang="ru-RU" sz="2200" dirty="0" smtClean="0"/>
              <a:t>я снял гирю 3 и добавил гирю 2. </a:t>
            </a:r>
          </a:p>
          <a:p>
            <a:pPr>
              <a:buFont typeface="Arial" pitchFamily="34" charset="0"/>
              <a:buChar char="•"/>
            </a:pPr>
            <a:r>
              <a:rPr lang="ru-RU" sz="2200" dirty="0" smtClean="0"/>
              <a:t>Весы оказались в равновесии». </a:t>
            </a:r>
          </a:p>
          <a:p>
            <a:r>
              <a:rPr lang="ru-RU" sz="2200" dirty="0" smtClean="0"/>
              <a:t>По описанию действий Миши определи массу предмета. </a:t>
            </a:r>
            <a:br>
              <a:rPr lang="ru-RU" sz="2200" dirty="0" smtClean="0"/>
            </a:br>
            <a:r>
              <a:rPr lang="ru-RU" sz="2200" dirty="0" smtClean="0"/>
              <a:t>Запиши ответ и соответствующее числовое выражение.</a:t>
            </a:r>
          </a:p>
          <a:p>
            <a:r>
              <a:rPr lang="ru-RU" sz="2200" dirty="0" smtClean="0"/>
              <a:t>Ответ: __________.</a:t>
            </a:r>
          </a:p>
          <a:p>
            <a:r>
              <a:rPr lang="ru-RU" sz="2200" dirty="0" smtClean="0"/>
              <a:t>Выражение:      </a:t>
            </a:r>
          </a:p>
        </p:txBody>
      </p:sp>
      <p:sp>
        <p:nvSpPr>
          <p:cNvPr id="3" name="Заголовок 2"/>
          <p:cNvSpPr>
            <a:spLocks noGrp="1"/>
          </p:cNvSpPr>
          <p:nvPr>
            <p:ph type="title"/>
          </p:nvPr>
        </p:nvSpPr>
        <p:spPr>
          <a:xfrm>
            <a:off x="457200" y="274638"/>
            <a:ext cx="8229600" cy="796908"/>
          </a:xfrm>
        </p:spPr>
        <p:txBody>
          <a:bodyPr/>
          <a:lstStyle/>
          <a:p>
            <a:r>
              <a:rPr lang="ru-RU" b="1" u="sng" dirty="0" smtClean="0">
                <a:solidFill>
                  <a:srgbClr val="FF0000"/>
                </a:solidFill>
              </a:rPr>
              <a:t>Задание 7.</a:t>
            </a:r>
            <a:r>
              <a:rPr lang="ru-RU" b="1" dirty="0" smtClean="0"/>
              <a:t> </a:t>
            </a:r>
            <a:endParaRPr lang="ru-RU" b="1" dirty="0"/>
          </a:p>
        </p:txBody>
      </p:sp>
    </p:spTree>
    <p:extLst>
      <p:ext uri="{BB962C8B-B14F-4D97-AF65-F5344CB8AC3E}">
        <p14:creationId xmlns="" xmlns:p14="http://schemas.microsoft.com/office/powerpoint/2010/main" val="625543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500042"/>
            <a:ext cx="8858312" cy="6494085"/>
          </a:xfrm>
          <a:prstGeom prst="rect">
            <a:avLst/>
          </a:prstGeom>
          <a:noFill/>
        </p:spPr>
        <p:txBody>
          <a:bodyPr wrap="square" rtlCol="0">
            <a:spAutoFit/>
          </a:bodyPr>
          <a:lstStyle/>
          <a:p>
            <a:r>
              <a:rPr lang="ru-RU" sz="2800" dirty="0"/>
              <a:t>Для выполнения задания требуется понять </a:t>
            </a:r>
          </a:p>
          <a:p>
            <a:r>
              <a:rPr lang="ru-RU" sz="2800" dirty="0"/>
              <a:t>описанные в задании действия при взвешивании </a:t>
            </a:r>
            <a:r>
              <a:rPr lang="ru-RU" sz="2800" dirty="0" smtClean="0"/>
              <a:t>в </a:t>
            </a:r>
            <a:r>
              <a:rPr lang="ru-RU" sz="2800" dirty="0"/>
              <a:t>случае, когда гири разрешается класть на обе </a:t>
            </a:r>
            <a:r>
              <a:rPr lang="ru-RU" sz="2800" dirty="0" smtClean="0"/>
              <a:t>чаши </a:t>
            </a:r>
            <a:r>
              <a:rPr lang="ru-RU" sz="2800" dirty="0"/>
              <a:t>весов, и записать соответствующее </a:t>
            </a:r>
            <a:r>
              <a:rPr lang="ru-RU" sz="2800" dirty="0" smtClean="0"/>
              <a:t>описанным </a:t>
            </a:r>
            <a:r>
              <a:rPr lang="ru-RU" sz="2800" dirty="0"/>
              <a:t>действиям математическое выражение. </a:t>
            </a:r>
          </a:p>
          <a:p>
            <a:pPr algn="ctr"/>
            <a:r>
              <a:rPr lang="ru-RU" sz="2800" b="1" u="sng" dirty="0">
                <a:solidFill>
                  <a:srgbClr val="FF0000"/>
                </a:solidFill>
              </a:rPr>
              <a:t>Ответ: 38 золотников. </a:t>
            </a:r>
          </a:p>
          <a:p>
            <a:r>
              <a:rPr lang="ru-RU" sz="2400" b="1" i="1" u="sng" dirty="0"/>
              <a:t>Выражение</a:t>
            </a:r>
            <a:r>
              <a:rPr lang="ru-RU" sz="2800" i="1" dirty="0"/>
              <a:t>:</a:t>
            </a:r>
            <a:r>
              <a:rPr lang="ru-RU" sz="2800" dirty="0"/>
              <a:t> </a:t>
            </a:r>
            <a:r>
              <a:rPr lang="ru-RU" sz="2600" dirty="0" smtClean="0"/>
              <a:t>24+12+2=38 </a:t>
            </a:r>
            <a:r>
              <a:rPr lang="ru-RU" sz="2600" dirty="0"/>
              <a:t>(или </a:t>
            </a:r>
            <a:r>
              <a:rPr lang="ru-RU" sz="2600" dirty="0" smtClean="0"/>
              <a:t>24+12+6–6+3–3+2=38</a:t>
            </a:r>
            <a:r>
              <a:rPr lang="ru-RU" sz="2800" dirty="0" smtClean="0"/>
              <a:t>).</a:t>
            </a:r>
          </a:p>
          <a:p>
            <a:r>
              <a:rPr lang="ru-RU" sz="2400" b="1" i="1" u="sng" dirty="0" smtClean="0"/>
              <a:t>Оценивание</a:t>
            </a:r>
            <a:r>
              <a:rPr lang="ru-RU" sz="2400" dirty="0" smtClean="0"/>
              <a:t>: </a:t>
            </a:r>
            <a:r>
              <a:rPr lang="ru-RU" sz="2800" b="1" dirty="0" smtClean="0"/>
              <a:t>1 балл</a:t>
            </a:r>
            <a:r>
              <a:rPr lang="ru-RU" sz="2400" dirty="0" smtClean="0"/>
              <a:t>—дан верный ответ, приведено верное числовое равенство;</a:t>
            </a:r>
            <a:endParaRPr lang="ru-RU" sz="2800" dirty="0" smtClean="0"/>
          </a:p>
          <a:p>
            <a:pPr algn="ctr"/>
            <a:r>
              <a:rPr lang="ru-RU" sz="2800" dirty="0" smtClean="0"/>
              <a:t>       </a:t>
            </a:r>
            <a:r>
              <a:rPr lang="ru-RU" sz="2800" b="1" dirty="0" smtClean="0"/>
              <a:t>0 баллов </a:t>
            </a:r>
            <a:r>
              <a:rPr lang="ru-RU" sz="2800" dirty="0" smtClean="0"/>
              <a:t>— любой другой ответ.</a:t>
            </a:r>
          </a:p>
          <a:p>
            <a:pPr algn="just"/>
            <a:endParaRPr lang="ru-RU" sz="2800" dirty="0" smtClean="0"/>
          </a:p>
          <a:p>
            <a:pPr algn="just"/>
            <a:r>
              <a:rPr lang="ru-RU" sz="2800" dirty="0" smtClean="0"/>
              <a:t>Справляются с заданием </a:t>
            </a:r>
            <a:r>
              <a:rPr lang="ru-RU" sz="2800" b="1" u="sng" dirty="0" smtClean="0">
                <a:solidFill>
                  <a:srgbClr val="FF0000"/>
                </a:solidFill>
              </a:rPr>
              <a:t>три четверти</a:t>
            </a:r>
          </a:p>
          <a:p>
            <a:pPr algn="just"/>
            <a:r>
              <a:rPr lang="ru-RU" sz="2800" b="1" u="sng" dirty="0" smtClean="0">
                <a:solidFill>
                  <a:srgbClr val="FF0000"/>
                </a:solidFill>
              </a:rPr>
              <a:t>пятиклассников.</a:t>
            </a:r>
          </a:p>
          <a:p>
            <a:endParaRPr lang="ru-RU" sz="2800" dirty="0" smtClean="0"/>
          </a:p>
          <a:p>
            <a:endParaRPr lang="ru-RU" sz="2800" dirty="0"/>
          </a:p>
        </p:txBody>
      </p:sp>
    </p:spTree>
    <p:extLst>
      <p:ext uri="{BB962C8B-B14F-4D97-AF65-F5344CB8AC3E}">
        <p14:creationId xmlns="" xmlns:p14="http://schemas.microsoft.com/office/powerpoint/2010/main" val="26195990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857232"/>
            <a:ext cx="8643966" cy="5016758"/>
          </a:xfrm>
          <a:prstGeom prst="rect">
            <a:avLst/>
          </a:prstGeom>
          <a:noFill/>
        </p:spPr>
        <p:txBody>
          <a:bodyPr wrap="square" rtlCol="0">
            <a:spAutoFit/>
          </a:bodyPr>
          <a:lstStyle/>
          <a:p>
            <a:r>
              <a:rPr lang="ru-RU" sz="3200" b="1" dirty="0" smtClean="0">
                <a:solidFill>
                  <a:srgbClr val="FF0000"/>
                </a:solidFill>
              </a:rPr>
              <a:t>Чего достигаем? </a:t>
            </a:r>
          </a:p>
          <a:p>
            <a:pPr marL="514350" indent="-514350"/>
            <a:r>
              <a:rPr lang="ru-RU" sz="2800" dirty="0" smtClean="0"/>
              <a:t>1. </a:t>
            </a:r>
            <a:r>
              <a:rPr lang="ru-RU" sz="3200" dirty="0" smtClean="0"/>
              <a:t>Проверяем умение анализировать и интерпретировать информацию, представленную в тексте; </a:t>
            </a:r>
          </a:p>
          <a:p>
            <a:pPr marL="514350" indent="-514350"/>
            <a:r>
              <a:rPr lang="ru-RU" sz="3200" dirty="0" smtClean="0"/>
              <a:t>2. Использовать ее для решения поставленной задачи с помощью заданного способа; </a:t>
            </a:r>
          </a:p>
          <a:p>
            <a:pPr marL="514350" indent="-514350"/>
            <a:r>
              <a:rPr lang="ru-RU" sz="3200" dirty="0" smtClean="0"/>
              <a:t>3. Устно описанный способ действия записывать в виде числового</a:t>
            </a:r>
          </a:p>
          <a:p>
            <a:pPr marL="514350" indent="-514350"/>
            <a:r>
              <a:rPr lang="ru-RU" sz="3200" dirty="0" smtClean="0"/>
              <a:t>     выражения.</a:t>
            </a:r>
            <a:endParaRPr lang="ru-RU" sz="3200" dirty="0"/>
          </a:p>
        </p:txBody>
      </p:sp>
    </p:spTree>
    <p:extLst>
      <p:ext uri="{BB962C8B-B14F-4D97-AF65-F5344CB8AC3E}">
        <p14:creationId xmlns="" xmlns:p14="http://schemas.microsoft.com/office/powerpoint/2010/main" val="1465040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FF0000"/>
                </a:solidFill>
              </a:rPr>
              <a:t>Задача современной системы образования </a:t>
            </a:r>
            <a:endParaRPr lang="ru-RU" b="1" dirty="0"/>
          </a:p>
        </p:txBody>
      </p:sp>
      <p:sp>
        <p:nvSpPr>
          <p:cNvPr id="3" name="Объект 2"/>
          <p:cNvSpPr>
            <a:spLocks noGrp="1"/>
          </p:cNvSpPr>
          <p:nvPr>
            <p:ph idx="1"/>
          </p:nvPr>
        </p:nvSpPr>
        <p:spPr>
          <a:xfrm>
            <a:off x="571472" y="1643050"/>
            <a:ext cx="8229600" cy="4525963"/>
          </a:xfrm>
        </p:spPr>
        <p:txBody>
          <a:bodyPr>
            <a:normAutofit/>
          </a:bodyPr>
          <a:lstStyle/>
          <a:p>
            <a:pPr marL="0" indent="0" algn="ctr">
              <a:buNone/>
            </a:pPr>
            <a:r>
              <a:rPr lang="ru-RU" sz="3600" dirty="0" smtClean="0"/>
              <a:t>Не столько научить ученика читать, писать и считать, сколько сформировать у него УУД, которые отвечают за развитие его способности к саморазвитию, сформировать </a:t>
            </a:r>
            <a:br>
              <a:rPr lang="ru-RU" sz="3600" dirty="0" smtClean="0"/>
            </a:br>
            <a:r>
              <a:rPr lang="ru-RU" sz="3600" dirty="0" smtClean="0"/>
              <a:t>«умение учиться».</a:t>
            </a:r>
            <a:endParaRPr lang="ru-RU" sz="3600" dirty="0"/>
          </a:p>
        </p:txBody>
      </p:sp>
    </p:spTree>
    <p:extLst>
      <p:ext uri="{BB962C8B-B14F-4D97-AF65-F5344CB8AC3E}">
        <p14:creationId xmlns="" xmlns:p14="http://schemas.microsoft.com/office/powerpoint/2010/main" val="493016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000108"/>
            <a:ext cx="8229600" cy="1143000"/>
          </a:xfrm>
        </p:spPr>
        <p:txBody>
          <a:bodyPr/>
          <a:lstStyle/>
          <a:p>
            <a:r>
              <a:rPr lang="ru-RU" b="1" u="sng" dirty="0" smtClean="0">
                <a:solidFill>
                  <a:srgbClr val="FF0000"/>
                </a:solidFill>
              </a:rPr>
              <a:t>Вопросы к тексту </a:t>
            </a:r>
            <a:r>
              <a:rPr lang="ru-RU" dirty="0" smtClean="0"/>
              <a:t>могут служить мотивацией к изучению материала, способствовать лучшему закреплению изученного, а также работать на рефлексию.</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1142984"/>
            <a:ext cx="8501122" cy="1692771"/>
          </a:xfrm>
          <a:prstGeom prst="rect">
            <a:avLst/>
          </a:prstGeom>
          <a:noFill/>
        </p:spPr>
        <p:txBody>
          <a:bodyPr wrap="square" rtlCol="0">
            <a:spAutoFit/>
          </a:bodyPr>
          <a:lstStyle/>
          <a:p>
            <a:pPr algn="ctr"/>
            <a:r>
              <a:rPr lang="ru-RU" sz="3200" b="1" dirty="0">
                <a:solidFill>
                  <a:srgbClr val="FF0000"/>
                </a:solidFill>
              </a:rPr>
              <a:t>Прием «Толстый и тонкий вопросы». </a:t>
            </a:r>
            <a:endParaRPr lang="ru-RU" sz="3200" b="1" dirty="0" smtClean="0">
              <a:solidFill>
                <a:srgbClr val="FF0000"/>
              </a:solidFill>
            </a:endParaRPr>
          </a:p>
          <a:p>
            <a:r>
              <a:rPr lang="ru-RU" b="1" u="sng" dirty="0" smtClean="0"/>
              <a:t>Тонкие</a:t>
            </a:r>
            <a:r>
              <a:rPr lang="ru-RU" dirty="0" smtClean="0"/>
              <a:t> </a:t>
            </a:r>
            <a:r>
              <a:rPr lang="ru-RU" dirty="0"/>
              <a:t>— это вопросы, </a:t>
            </a:r>
            <a:r>
              <a:rPr lang="ru-RU" dirty="0" smtClean="0"/>
              <a:t>на </a:t>
            </a:r>
            <a:r>
              <a:rPr lang="ru-RU" dirty="0"/>
              <a:t>которые можно дать однозначный </a:t>
            </a:r>
            <a:r>
              <a:rPr lang="ru-RU" dirty="0" smtClean="0"/>
              <a:t>ответ.</a:t>
            </a:r>
          </a:p>
          <a:p>
            <a:r>
              <a:rPr lang="ru-RU" b="1" u="sng" dirty="0" smtClean="0"/>
              <a:t>Толстые</a:t>
            </a:r>
            <a:r>
              <a:rPr lang="ru-RU" dirty="0" smtClean="0"/>
              <a:t> </a:t>
            </a:r>
            <a:r>
              <a:rPr lang="ru-RU" dirty="0"/>
              <a:t>— вопросы, </a:t>
            </a:r>
            <a:r>
              <a:rPr lang="ru-RU" dirty="0" smtClean="0"/>
              <a:t>на </a:t>
            </a:r>
            <a:r>
              <a:rPr lang="ru-RU" dirty="0"/>
              <a:t>которые нет однозначного ответа. Составьте вопросы по теме, </a:t>
            </a:r>
            <a:r>
              <a:rPr lang="ru-RU" dirty="0" smtClean="0"/>
              <a:t>по </a:t>
            </a:r>
            <a:r>
              <a:rPr lang="ru-RU" dirty="0"/>
              <a:t>тексту</a:t>
            </a:r>
            <a:r>
              <a:rPr lang="ru-RU" dirty="0" smtClean="0"/>
              <a:t>.</a:t>
            </a:r>
          </a:p>
          <a:p>
            <a:endParaRPr lang="ru-RU"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571744"/>
            <a:ext cx="8292004" cy="17145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4929198"/>
            <a:ext cx="7646098" cy="10313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7544348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1071546"/>
            <a:ext cx="8643998" cy="3108543"/>
          </a:xfrm>
          <a:prstGeom prst="rect">
            <a:avLst/>
          </a:prstGeom>
          <a:noFill/>
        </p:spPr>
        <p:txBody>
          <a:bodyPr wrap="square" rtlCol="0">
            <a:spAutoFit/>
          </a:bodyPr>
          <a:lstStyle/>
          <a:p>
            <a:pPr algn="ctr"/>
            <a:r>
              <a:rPr lang="ru-RU" sz="2800" b="1" u="sng" dirty="0" smtClean="0">
                <a:solidFill>
                  <a:srgbClr val="FF0000"/>
                </a:solidFill>
              </a:rPr>
              <a:t>Прием «</a:t>
            </a:r>
            <a:r>
              <a:rPr lang="ru-RU" sz="2800" b="1" u="sng" dirty="0" err="1" smtClean="0">
                <a:solidFill>
                  <a:srgbClr val="FF0000"/>
                </a:solidFill>
              </a:rPr>
              <a:t>Инсерт</a:t>
            </a:r>
            <a:r>
              <a:rPr lang="ru-RU" sz="2800" b="1" u="sng" dirty="0" smtClean="0">
                <a:solidFill>
                  <a:srgbClr val="FF0000"/>
                </a:solidFill>
              </a:rPr>
              <a:t>». </a:t>
            </a:r>
            <a:r>
              <a:rPr lang="ru-RU" sz="2800" dirty="0" smtClean="0"/>
              <a:t>В переводе с английского «</a:t>
            </a:r>
            <a:r>
              <a:rPr lang="ru-RU" sz="2800" dirty="0" err="1" smtClean="0"/>
              <a:t>инсерт</a:t>
            </a:r>
            <a:r>
              <a:rPr lang="ru-RU" sz="2800" dirty="0" smtClean="0"/>
              <a:t>» означает «интерактивная система записи для эффективного чтения и размышления». Учащимся предлагается система для разметки текста, чтобы подразделить заключенную в нем информацию следующим образом: </a:t>
            </a:r>
            <a:endParaRPr lang="ru-RU" sz="2000" dirty="0"/>
          </a:p>
        </p:txBody>
      </p:sp>
      <p:pic>
        <p:nvPicPr>
          <p:cNvPr id="3074" name="Picture 2"/>
          <p:cNvPicPr>
            <a:picLocks noChangeAspect="1" noChangeArrowheads="1"/>
          </p:cNvPicPr>
          <p:nvPr/>
        </p:nvPicPr>
        <p:blipFill>
          <a:blip r:embed="rId2" cstate="print"/>
          <a:srcRect/>
          <a:stretch>
            <a:fillRect/>
          </a:stretch>
        </p:blipFill>
        <p:spPr bwMode="auto">
          <a:xfrm>
            <a:off x="0" y="4500570"/>
            <a:ext cx="7922495" cy="1076330"/>
          </a:xfrm>
          <a:prstGeom prst="rect">
            <a:avLst/>
          </a:prstGeom>
          <a:noFill/>
          <a:ln w="9525">
            <a:noFill/>
            <a:miter lim="800000"/>
            <a:headEnd/>
            <a:tailEnd/>
          </a:ln>
          <a:effectLst/>
        </p:spPr>
      </p:pic>
    </p:spTree>
    <p:extLst>
      <p:ext uri="{BB962C8B-B14F-4D97-AF65-F5344CB8AC3E}">
        <p14:creationId xmlns="" xmlns:p14="http://schemas.microsoft.com/office/powerpoint/2010/main" val="40786395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720" y="571480"/>
            <a:ext cx="8501122" cy="2246769"/>
          </a:xfrm>
          <a:prstGeom prst="rect">
            <a:avLst/>
          </a:prstGeom>
          <a:noFill/>
        </p:spPr>
        <p:txBody>
          <a:bodyPr wrap="square" rtlCol="0">
            <a:spAutoFit/>
          </a:bodyPr>
          <a:lstStyle/>
          <a:p>
            <a:r>
              <a:rPr lang="ru-RU" sz="2800" b="1" u="sng" dirty="0" smtClean="0">
                <a:solidFill>
                  <a:srgbClr val="FF0000"/>
                </a:solidFill>
              </a:rPr>
              <a:t>Прием «Ромашка» </a:t>
            </a:r>
            <a:r>
              <a:rPr lang="ru-RU" sz="2800" b="1" u="sng" dirty="0" err="1" smtClean="0">
                <a:solidFill>
                  <a:srgbClr val="FF0000"/>
                </a:solidFill>
              </a:rPr>
              <a:t>Блума</a:t>
            </a:r>
            <a:r>
              <a:rPr lang="ru-RU" sz="2000" b="1" dirty="0" smtClean="0">
                <a:solidFill>
                  <a:srgbClr val="FF0000"/>
                </a:solidFill>
              </a:rPr>
              <a:t>.</a:t>
            </a:r>
            <a:r>
              <a:rPr lang="ru-RU" sz="2000" dirty="0" smtClean="0"/>
              <a:t> </a:t>
            </a:r>
            <a:r>
              <a:rPr lang="ru-RU" sz="2400" dirty="0" smtClean="0"/>
              <a:t>Может использоваться как вариант домашнего задания. Учащимся предлагается составить вопросы по теме, учитывая назначение и характер вопросов.</a:t>
            </a:r>
          </a:p>
          <a:p>
            <a:endParaRPr lang="ru-RU" sz="2000" dirty="0" smtClean="0"/>
          </a:p>
          <a:p>
            <a:endParaRPr lang="ru-RU" sz="2000" dirty="0"/>
          </a:p>
        </p:txBody>
      </p:sp>
      <p:pic>
        <p:nvPicPr>
          <p:cNvPr id="4098" name="Picture 2"/>
          <p:cNvPicPr>
            <a:picLocks noChangeAspect="1" noChangeArrowheads="1"/>
          </p:cNvPicPr>
          <p:nvPr/>
        </p:nvPicPr>
        <p:blipFill>
          <a:blip r:embed="rId2" cstate="print"/>
          <a:srcRect/>
          <a:stretch>
            <a:fillRect/>
          </a:stretch>
        </p:blipFill>
        <p:spPr bwMode="auto">
          <a:xfrm>
            <a:off x="336266" y="2143116"/>
            <a:ext cx="7236130" cy="4237733"/>
          </a:xfrm>
          <a:prstGeom prst="rect">
            <a:avLst/>
          </a:prstGeom>
          <a:noFill/>
          <a:ln w="9525">
            <a:noFill/>
            <a:miter lim="800000"/>
            <a:headEnd/>
            <a:tailEnd/>
          </a:ln>
          <a:effectLst/>
        </p:spPr>
      </p:pic>
    </p:spTree>
    <p:extLst>
      <p:ext uri="{BB962C8B-B14F-4D97-AF65-F5344CB8AC3E}">
        <p14:creationId xmlns="" xmlns:p14="http://schemas.microsoft.com/office/powerpoint/2010/main" val="28152494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5688" y="285728"/>
            <a:ext cx="8858312" cy="4525963"/>
          </a:xfrm>
        </p:spPr>
        <p:txBody>
          <a:bodyPr>
            <a:noAutofit/>
          </a:bodyPr>
          <a:lstStyle/>
          <a:p>
            <a:pPr marL="0" indent="0" algn="ctr">
              <a:buNone/>
            </a:pPr>
            <a:r>
              <a:rPr lang="ru-RU" sz="3600" b="1" u="sng" dirty="0" smtClean="0">
                <a:solidFill>
                  <a:srgbClr val="FF0000"/>
                </a:solidFill>
              </a:rPr>
              <a:t>Значимость умения читать </a:t>
            </a:r>
          </a:p>
          <a:p>
            <a:pPr marL="0" indent="0" algn="ctr">
              <a:buNone/>
            </a:pPr>
            <a:r>
              <a:rPr lang="ru-RU" sz="3600" b="1" u="sng" dirty="0" smtClean="0">
                <a:solidFill>
                  <a:srgbClr val="FF0000"/>
                </a:solidFill>
              </a:rPr>
              <a:t>математический текст:</a:t>
            </a:r>
          </a:p>
          <a:p>
            <a:pPr marL="0" indent="0">
              <a:buNone/>
            </a:pPr>
            <a:r>
              <a:rPr lang="ru-RU" dirty="0" smtClean="0">
                <a:latin typeface="Times New Roman" pitchFamily="18" charset="0"/>
                <a:cs typeface="Times New Roman" pitchFamily="18" charset="0"/>
              </a:rPr>
              <a:t>1. Математика изучается на протяжении всех лет обучения в школе.</a:t>
            </a:r>
          </a:p>
          <a:p>
            <a:pPr marL="0" indent="0">
              <a:buNone/>
            </a:pPr>
            <a:r>
              <a:rPr lang="ru-RU" dirty="0" smtClean="0">
                <a:latin typeface="Times New Roman" pitchFamily="18" charset="0"/>
                <a:cs typeface="Times New Roman" pitchFamily="18" charset="0"/>
              </a:rPr>
              <a:t>2. Здесь могут быть сформированы качества чтения, которые необходимы при чтении текстов из других областей знания:</a:t>
            </a:r>
          </a:p>
          <a:p>
            <a:pPr marL="0" indent="0"/>
            <a:r>
              <a:rPr lang="ru-RU" dirty="0">
                <a:latin typeface="Times New Roman" pitchFamily="18" charset="0"/>
                <a:cs typeface="Times New Roman" pitchFamily="18" charset="0"/>
              </a:rPr>
              <a:t>ч</a:t>
            </a:r>
            <a:r>
              <a:rPr lang="ru-RU" dirty="0" smtClean="0">
                <a:latin typeface="Times New Roman" pitchFamily="18" charset="0"/>
                <a:cs typeface="Times New Roman" pitchFamily="18" charset="0"/>
              </a:rPr>
              <a:t>еткое понимание «что дано и что доказать»;</a:t>
            </a:r>
          </a:p>
          <a:p>
            <a:pPr marL="0" indent="0"/>
            <a:r>
              <a:rPr lang="ru-RU" dirty="0" smtClean="0">
                <a:latin typeface="Times New Roman" pitchFamily="18" charset="0"/>
                <a:cs typeface="Times New Roman" pitchFamily="18" charset="0"/>
              </a:rPr>
              <a:t>логическое следование и выводы, </a:t>
            </a:r>
          </a:p>
          <a:p>
            <a:pPr marL="0" indent="0"/>
            <a:r>
              <a:rPr lang="ru-RU" dirty="0" err="1" smtClean="0">
                <a:latin typeface="Times New Roman" pitchFamily="18" charset="0"/>
                <a:cs typeface="Times New Roman" pitchFamily="18" charset="0"/>
              </a:rPr>
              <a:t>контрпример</a:t>
            </a:r>
            <a:r>
              <a:rPr lang="ru-RU" dirty="0" smtClean="0">
                <a:latin typeface="Times New Roman" pitchFamily="18" charset="0"/>
                <a:cs typeface="Times New Roman" pitchFamily="18" charset="0"/>
              </a:rPr>
              <a:t>, доказательство.</a:t>
            </a:r>
            <a:endParaRPr lang="ru-RU" dirty="0">
              <a:latin typeface="Times New Roman" pitchFamily="18" charset="0"/>
              <a:cs typeface="Times New Roman" pitchFamily="18" charset="0"/>
            </a:endParaRPr>
          </a:p>
        </p:txBody>
      </p:sp>
    </p:spTree>
    <p:extLst>
      <p:ext uri="{BB962C8B-B14F-4D97-AF65-F5344CB8AC3E}">
        <p14:creationId xmlns="" xmlns:p14="http://schemas.microsoft.com/office/powerpoint/2010/main" val="32376291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ctr">
              <a:buNone/>
            </a:pPr>
            <a:r>
              <a:rPr lang="ru-RU" b="1" i="1" dirty="0" smtClean="0">
                <a:solidFill>
                  <a:srgbClr val="FF0000"/>
                </a:solidFill>
              </a:rPr>
              <a:t>Спасибо за внимание!</a:t>
            </a:r>
          </a:p>
          <a:p>
            <a:pPr algn="ctr">
              <a:buNone/>
            </a:pPr>
            <a:r>
              <a:rPr lang="ru-RU" b="1" i="1" dirty="0" smtClean="0">
                <a:solidFill>
                  <a:srgbClr val="FF0000"/>
                </a:solidFill>
              </a:rPr>
              <a:t>Математические задачи – путь к решению </a:t>
            </a:r>
            <a:r>
              <a:rPr lang="ru-RU" b="1" i="1" smtClean="0">
                <a:solidFill>
                  <a:srgbClr val="FF0000"/>
                </a:solidFill>
              </a:rPr>
              <a:t>жизненных задач!</a:t>
            </a:r>
            <a:endParaRPr lang="ru-RU" b="1" i="1"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dirty="0" smtClean="0">
                <a:solidFill>
                  <a:srgbClr val="FF0000"/>
                </a:solidFill>
              </a:rPr>
              <a:t>Особенности математического текста:</a:t>
            </a:r>
            <a:br>
              <a:rPr lang="ru-RU" sz="4000" b="1" dirty="0" smtClean="0">
                <a:solidFill>
                  <a:srgbClr val="FF0000"/>
                </a:solidFill>
              </a:rPr>
            </a:br>
            <a:endParaRPr lang="ru-RU" b="1" dirty="0"/>
          </a:p>
        </p:txBody>
      </p:sp>
      <p:sp>
        <p:nvSpPr>
          <p:cNvPr id="3" name="Объект 2"/>
          <p:cNvSpPr>
            <a:spLocks noGrp="1"/>
          </p:cNvSpPr>
          <p:nvPr>
            <p:ph idx="1"/>
          </p:nvPr>
        </p:nvSpPr>
        <p:spPr>
          <a:xfrm>
            <a:off x="285720" y="1428736"/>
            <a:ext cx="8229600" cy="4525963"/>
          </a:xfrm>
        </p:spPr>
        <p:txBody>
          <a:bodyPr>
            <a:normAutofit/>
          </a:bodyPr>
          <a:lstStyle/>
          <a:p>
            <a:r>
              <a:rPr lang="ru-RU" dirty="0" smtClean="0"/>
              <a:t>абстрактность освещаемых вопросов;</a:t>
            </a:r>
          </a:p>
          <a:p>
            <a:r>
              <a:rPr lang="ru-RU" dirty="0" smtClean="0"/>
              <a:t>лаконичность изложения;</a:t>
            </a:r>
          </a:p>
          <a:p>
            <a:r>
              <a:rPr lang="ru-RU" dirty="0" smtClean="0"/>
              <a:t>логическое построение;</a:t>
            </a:r>
          </a:p>
          <a:p>
            <a:r>
              <a:rPr lang="ru-RU" dirty="0" smtClean="0"/>
              <a:t>широкое использование математической символики, формул, наличие чертежей, графиков, иллюстраций, позволяющих перевести абстрактные понятия на язык образов.</a:t>
            </a:r>
            <a:endParaRPr lang="ru-RU" dirty="0"/>
          </a:p>
        </p:txBody>
      </p:sp>
    </p:spTree>
    <p:extLst>
      <p:ext uri="{BB962C8B-B14F-4D97-AF65-F5344CB8AC3E}">
        <p14:creationId xmlns="" xmlns:p14="http://schemas.microsoft.com/office/powerpoint/2010/main" val="687782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1785926"/>
            <a:ext cx="8064896" cy="2677656"/>
          </a:xfrm>
          <a:prstGeom prst="rect">
            <a:avLst/>
          </a:prstGeom>
          <a:noFill/>
        </p:spPr>
        <p:txBody>
          <a:bodyPr wrap="square" rtlCol="0">
            <a:spAutoFit/>
          </a:bodyPr>
          <a:lstStyle/>
          <a:p>
            <a:pPr marL="457200" indent="-457200">
              <a:buFont typeface="Arial" pitchFamily="34" charset="0"/>
              <a:buChar char="•"/>
            </a:pPr>
            <a:r>
              <a:rPr lang="ru-RU" sz="2800" dirty="0" smtClean="0"/>
              <a:t>Не пропускать неизвестное и непонятное;</a:t>
            </a:r>
          </a:p>
          <a:p>
            <a:pPr marL="457200" indent="-457200">
              <a:buFont typeface="Arial" pitchFamily="34" charset="0"/>
              <a:buChar char="•"/>
            </a:pPr>
            <a:r>
              <a:rPr lang="ru-RU" sz="2800" dirty="0" smtClean="0"/>
              <a:t>«разворачивать» то, что «свёрнуто»;</a:t>
            </a:r>
          </a:p>
          <a:p>
            <a:pPr marL="457200" indent="-457200">
              <a:buFont typeface="Arial" pitchFamily="34" charset="0"/>
              <a:buChar char="•"/>
            </a:pPr>
            <a:r>
              <a:rPr lang="ru-RU" sz="2800" dirty="0" smtClean="0"/>
              <a:t>Следить за логикой изложения;</a:t>
            </a:r>
          </a:p>
          <a:p>
            <a:pPr marL="457200" indent="-457200">
              <a:buFont typeface="Arial" pitchFamily="34" charset="0"/>
              <a:buChar char="•"/>
            </a:pPr>
            <a:r>
              <a:rPr lang="ru-RU" sz="2800" dirty="0" smtClean="0"/>
              <a:t>Повторять за автором преобразования и построения;</a:t>
            </a:r>
          </a:p>
          <a:p>
            <a:pPr marL="457200" indent="-457200">
              <a:buFont typeface="Arial" pitchFamily="34" charset="0"/>
              <a:buChar char="•"/>
            </a:pPr>
            <a:r>
              <a:rPr lang="ru-RU" sz="2800" dirty="0" smtClean="0"/>
              <a:t>Проверять на своих примерах. </a:t>
            </a:r>
          </a:p>
        </p:txBody>
      </p:sp>
      <p:sp>
        <p:nvSpPr>
          <p:cNvPr id="3" name="Заголовок 2"/>
          <p:cNvSpPr>
            <a:spLocks noGrp="1"/>
          </p:cNvSpPr>
          <p:nvPr>
            <p:ph type="title"/>
          </p:nvPr>
        </p:nvSpPr>
        <p:spPr>
          <a:xfrm>
            <a:off x="428596" y="500042"/>
            <a:ext cx="8229600" cy="1143000"/>
          </a:xfrm>
        </p:spPr>
        <p:txBody>
          <a:bodyPr/>
          <a:lstStyle/>
          <a:p>
            <a:r>
              <a:rPr lang="ru-RU" sz="4000" b="1" dirty="0" smtClean="0">
                <a:solidFill>
                  <a:srgbClr val="FF0000"/>
                </a:solidFill>
              </a:rPr>
              <a:t>Актуальные правила, полезные при чтении математических текстов:</a:t>
            </a:r>
            <a:r>
              <a:rPr lang="ru-RU" b="1" dirty="0" smtClean="0">
                <a:solidFill>
                  <a:srgbClr val="FF0000"/>
                </a:solidFill>
              </a:rPr>
              <a:t/>
            </a:r>
            <a:br>
              <a:rPr lang="ru-RU" b="1" dirty="0" smtClean="0">
                <a:solidFill>
                  <a:srgbClr val="FF0000"/>
                </a:solidFill>
              </a:rPr>
            </a:br>
            <a:endParaRPr lang="ru-RU" dirty="0"/>
          </a:p>
        </p:txBody>
      </p:sp>
      <p:sp>
        <p:nvSpPr>
          <p:cNvPr id="5" name="TextBox 4"/>
          <p:cNvSpPr txBox="1"/>
          <p:nvPr/>
        </p:nvSpPr>
        <p:spPr>
          <a:xfrm>
            <a:off x="214282" y="4572008"/>
            <a:ext cx="7000924" cy="1815882"/>
          </a:xfrm>
          <a:prstGeom prst="rect">
            <a:avLst/>
          </a:prstGeom>
          <a:noFill/>
        </p:spPr>
        <p:txBody>
          <a:bodyPr wrap="square" rtlCol="0">
            <a:spAutoFit/>
          </a:bodyPr>
          <a:lstStyle/>
          <a:p>
            <a:r>
              <a:rPr lang="ru-RU" sz="2800" b="1" i="1" dirty="0" smtClean="0">
                <a:solidFill>
                  <a:srgbClr val="FF0000"/>
                </a:solidFill>
                <a:latin typeface="Times New Roman" pitchFamily="18" charset="0"/>
                <a:cs typeface="Times New Roman" pitchFamily="18" charset="0"/>
              </a:rPr>
              <a:t>Соблюдение этих правил позволяет формировать не только предметные знания, но  и такое качество мышления, как критичность</a:t>
            </a:r>
            <a:endParaRPr lang="ru-RU" sz="2800" dirty="0"/>
          </a:p>
        </p:txBody>
      </p:sp>
    </p:spTree>
    <p:extLst>
      <p:ext uri="{BB962C8B-B14F-4D97-AF65-F5344CB8AC3E}">
        <p14:creationId xmlns="" xmlns:p14="http://schemas.microsoft.com/office/powerpoint/2010/main" val="755318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1214422"/>
            <a:ext cx="8786842" cy="4401205"/>
          </a:xfrm>
          <a:prstGeom prst="rect">
            <a:avLst/>
          </a:prstGeom>
          <a:noFill/>
        </p:spPr>
        <p:txBody>
          <a:bodyPr wrap="square" rtlCol="0">
            <a:spAutoFit/>
          </a:bodyPr>
          <a:lstStyle/>
          <a:p>
            <a:r>
              <a:rPr lang="ru-RU" sz="2800" dirty="0" smtClean="0"/>
              <a:t>Прочитанный тобой текст состоит из трех частей: (1), (2), (3). К каждой части подбери подходящее по смыслу название из приведенных ниже. Впиши в окошко соответствующую букву.</a:t>
            </a:r>
          </a:p>
          <a:p>
            <a:r>
              <a:rPr lang="ru-RU" sz="2800" dirty="0" smtClean="0"/>
              <a:t>Название части</a:t>
            </a:r>
          </a:p>
          <a:p>
            <a:r>
              <a:rPr lang="ru-RU" sz="2800" b="1" i="1" dirty="0" smtClean="0"/>
              <a:t>А. Русская система мер и весов. </a:t>
            </a:r>
          </a:p>
          <a:p>
            <a:r>
              <a:rPr lang="ru-RU" sz="2800" b="1" i="1" dirty="0" smtClean="0"/>
              <a:t>Б. Старинная задача о разновесах.</a:t>
            </a:r>
          </a:p>
          <a:p>
            <a:r>
              <a:rPr lang="ru-RU" sz="2800" b="1" i="1" dirty="0" smtClean="0"/>
              <a:t>В. Разновес «Русский складной фунт».</a:t>
            </a:r>
          </a:p>
          <a:p>
            <a:endParaRPr lang="ru-RU" sz="2800" dirty="0" smtClean="0"/>
          </a:p>
          <a:p>
            <a:r>
              <a:rPr lang="ru-RU" sz="2800" dirty="0" smtClean="0"/>
              <a:t>Ответ: часть (1) ; часть (2) ; часть (3) </a:t>
            </a:r>
          </a:p>
        </p:txBody>
      </p:sp>
      <p:sp>
        <p:nvSpPr>
          <p:cNvPr id="4" name="Заголовок 3"/>
          <p:cNvSpPr>
            <a:spLocks noGrp="1"/>
          </p:cNvSpPr>
          <p:nvPr>
            <p:ph type="title"/>
          </p:nvPr>
        </p:nvSpPr>
        <p:spPr>
          <a:xfrm>
            <a:off x="428596" y="500042"/>
            <a:ext cx="8229600" cy="1143000"/>
          </a:xfrm>
        </p:spPr>
        <p:txBody>
          <a:bodyPr/>
          <a:lstStyle/>
          <a:p>
            <a:r>
              <a:rPr lang="ru-RU" b="1" dirty="0" smtClean="0">
                <a:solidFill>
                  <a:srgbClr val="FF0000"/>
                </a:solidFill>
              </a:rPr>
              <a:t>Задание 1 </a:t>
            </a:r>
            <a:br>
              <a:rPr lang="ru-RU" b="1" dirty="0" smtClean="0">
                <a:solidFill>
                  <a:srgbClr val="FF0000"/>
                </a:solidFill>
              </a:rPr>
            </a:br>
            <a:endParaRPr lang="ru-RU" dirty="0"/>
          </a:p>
        </p:txBody>
      </p:sp>
    </p:spTree>
    <p:extLst>
      <p:ext uri="{BB962C8B-B14F-4D97-AF65-F5344CB8AC3E}">
        <p14:creationId xmlns="" xmlns:p14="http://schemas.microsoft.com/office/powerpoint/2010/main" val="4192906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857232"/>
            <a:ext cx="8786874" cy="3970318"/>
          </a:xfrm>
          <a:prstGeom prst="rect">
            <a:avLst/>
          </a:prstGeom>
          <a:noFill/>
        </p:spPr>
        <p:txBody>
          <a:bodyPr wrap="square" rtlCol="0">
            <a:spAutoFit/>
          </a:bodyPr>
          <a:lstStyle/>
          <a:p>
            <a:pPr algn="ctr"/>
            <a:r>
              <a:rPr lang="ru-RU" sz="2800" dirty="0"/>
              <a:t>Для выполнения задания требуется </a:t>
            </a:r>
            <a:r>
              <a:rPr lang="ru-RU" sz="2800" dirty="0" smtClean="0"/>
              <a:t>проявить </a:t>
            </a:r>
            <a:r>
              <a:rPr lang="ru-RU" sz="2800" dirty="0"/>
              <a:t>общее понимание структуры текста, </a:t>
            </a:r>
            <a:r>
              <a:rPr lang="ru-RU" sz="2800" dirty="0" smtClean="0"/>
              <a:t>содержания </a:t>
            </a:r>
            <a:r>
              <a:rPr lang="ru-RU" sz="2800" dirty="0"/>
              <a:t>текста в целом и отдельных его </a:t>
            </a:r>
            <a:r>
              <a:rPr lang="ru-RU" sz="2800" dirty="0" smtClean="0"/>
              <a:t>фрагментов</a:t>
            </a:r>
            <a:r>
              <a:rPr lang="ru-RU" sz="2800" dirty="0"/>
              <a:t>, выделить тему каждого фрагмента и </a:t>
            </a:r>
            <a:r>
              <a:rPr lang="ru-RU" sz="2800" dirty="0" smtClean="0"/>
              <a:t>ключевые </a:t>
            </a:r>
            <a:r>
              <a:rPr lang="ru-RU" sz="2800" dirty="0"/>
              <a:t>слова, а также умение озаглавить </a:t>
            </a:r>
            <a:r>
              <a:rPr lang="ru-RU" sz="2800" dirty="0" smtClean="0"/>
              <a:t>прочитанный </a:t>
            </a:r>
            <a:r>
              <a:rPr lang="ru-RU" sz="2800" dirty="0"/>
              <a:t>фрагмент.</a:t>
            </a:r>
          </a:p>
          <a:p>
            <a:pPr algn="ctr"/>
            <a:r>
              <a:rPr lang="ru-RU" sz="2800" b="1" u="sng" dirty="0">
                <a:solidFill>
                  <a:srgbClr val="FF0000"/>
                </a:solidFill>
              </a:rPr>
              <a:t>Ответ: часть (1)  А; часть (2)  В; часть (3)  Б.</a:t>
            </a:r>
          </a:p>
          <a:p>
            <a:pPr algn="ctr"/>
            <a:r>
              <a:rPr lang="ru-RU" sz="2800" b="1" i="1" dirty="0"/>
              <a:t>Оценивание</a:t>
            </a:r>
            <a:r>
              <a:rPr lang="ru-RU" sz="2800" dirty="0"/>
              <a:t>: 1 балл — правильно записаны </a:t>
            </a:r>
          </a:p>
          <a:p>
            <a:pPr algn="ctr"/>
            <a:r>
              <a:rPr lang="ru-RU" sz="2800" dirty="0"/>
              <a:t>все три буквы; 0 баллов — любой другой ответ</a:t>
            </a:r>
            <a:r>
              <a:rPr lang="ru-RU" sz="2800" dirty="0" smtClean="0"/>
              <a:t>.</a:t>
            </a:r>
            <a:endParaRPr lang="ru-RU" sz="2800" dirty="0"/>
          </a:p>
        </p:txBody>
      </p:sp>
      <p:sp>
        <p:nvSpPr>
          <p:cNvPr id="3" name="TextBox 2"/>
          <p:cNvSpPr txBox="1"/>
          <p:nvPr/>
        </p:nvSpPr>
        <p:spPr>
          <a:xfrm>
            <a:off x="142844" y="5143512"/>
            <a:ext cx="6929486" cy="1384995"/>
          </a:xfrm>
          <a:prstGeom prst="rect">
            <a:avLst/>
          </a:prstGeom>
          <a:noFill/>
        </p:spPr>
        <p:txBody>
          <a:bodyPr wrap="square" rtlCol="0">
            <a:spAutoFit/>
          </a:bodyPr>
          <a:lstStyle/>
          <a:p>
            <a:pPr algn="ctr"/>
            <a:r>
              <a:rPr lang="ru-RU" sz="2800" dirty="0" smtClean="0"/>
              <a:t>Справляются с заданием </a:t>
            </a:r>
            <a:r>
              <a:rPr lang="ru-RU" sz="2800" b="1" u="sng" dirty="0" smtClean="0">
                <a:solidFill>
                  <a:srgbClr val="FF0000"/>
                </a:solidFill>
              </a:rPr>
              <a:t>три четверти </a:t>
            </a:r>
          </a:p>
          <a:p>
            <a:pPr algn="ctr"/>
            <a:r>
              <a:rPr lang="ru-RU" sz="2800" b="1" u="sng" dirty="0" smtClean="0">
                <a:solidFill>
                  <a:srgbClr val="FF0000"/>
                </a:solidFill>
              </a:rPr>
              <a:t>пятиклассников.</a:t>
            </a:r>
          </a:p>
          <a:p>
            <a:endParaRPr lang="ru-RU" sz="2800" dirty="0"/>
          </a:p>
        </p:txBody>
      </p:sp>
    </p:spTree>
    <p:extLst>
      <p:ext uri="{BB962C8B-B14F-4D97-AF65-F5344CB8AC3E}">
        <p14:creationId xmlns="" xmlns:p14="http://schemas.microsoft.com/office/powerpoint/2010/main" val="423082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214422"/>
            <a:ext cx="8929718" cy="4708981"/>
          </a:xfrm>
          <a:prstGeom prst="rect">
            <a:avLst/>
          </a:prstGeom>
          <a:noFill/>
        </p:spPr>
        <p:txBody>
          <a:bodyPr wrap="square" rtlCol="0">
            <a:spAutoFit/>
          </a:bodyPr>
          <a:lstStyle/>
          <a:p>
            <a:r>
              <a:rPr lang="ru-RU" sz="2400" dirty="0" smtClean="0"/>
              <a:t>Ниже перечислены события, о которых говорится в тексте. </a:t>
            </a:r>
          </a:p>
          <a:p>
            <a:r>
              <a:rPr lang="ru-RU" sz="2400" b="1" i="1" dirty="0" smtClean="0"/>
              <a:t>События</a:t>
            </a:r>
          </a:p>
          <a:p>
            <a:r>
              <a:rPr lang="ru-RU" sz="2400" dirty="0" smtClean="0"/>
              <a:t>А. Основной мерой веса в России стал фунт.</a:t>
            </a:r>
          </a:p>
          <a:p>
            <a:r>
              <a:rPr lang="ru-RU" sz="2400" dirty="0" smtClean="0"/>
              <a:t>Б.  В России прекращено использование старинной системы мер и весов.</a:t>
            </a:r>
          </a:p>
          <a:p>
            <a:r>
              <a:rPr lang="ru-RU" sz="2400" dirty="0" smtClean="0"/>
              <a:t>На ленте времени поставь букву каждого события над соответствующим веком. </a:t>
            </a:r>
          </a:p>
          <a:p>
            <a:endParaRPr lang="ru-RU" sz="2400" dirty="0"/>
          </a:p>
          <a:p>
            <a:endParaRPr lang="ru-RU" dirty="0" smtClean="0"/>
          </a:p>
          <a:p>
            <a:endParaRPr lang="ru-RU" dirty="0" smtClean="0"/>
          </a:p>
          <a:p>
            <a:r>
              <a:rPr lang="ru-RU" sz="2400" i="1" dirty="0" smtClean="0"/>
              <a:t>Проверяем умение переформулировать и пре-</a:t>
            </a:r>
          </a:p>
          <a:p>
            <a:r>
              <a:rPr lang="ru-RU" sz="2400" i="1" dirty="0" smtClean="0"/>
              <a:t>образовывать представленную в тексте </a:t>
            </a:r>
            <a:r>
              <a:rPr lang="ru-RU" sz="2400" i="1" dirty="0" err="1" smtClean="0"/>
              <a:t>инфор</a:t>
            </a:r>
            <a:r>
              <a:rPr lang="ru-RU" sz="2400" i="1" dirty="0" smtClean="0"/>
              <a:t>-</a:t>
            </a:r>
          </a:p>
          <a:p>
            <a:r>
              <a:rPr lang="ru-RU" sz="2400" i="1" dirty="0" err="1" smtClean="0"/>
              <a:t>мацию</a:t>
            </a:r>
            <a:r>
              <a:rPr lang="ru-RU" sz="2400" i="1" dirty="0" smtClean="0"/>
              <a:t>, упорядочивать даты.</a:t>
            </a:r>
            <a:endParaRPr lang="ru-RU" sz="2400" i="1" dirty="0"/>
          </a:p>
        </p:txBody>
      </p:sp>
      <p:pic>
        <p:nvPicPr>
          <p:cNvPr id="1026" name="Picture 2"/>
          <p:cNvPicPr>
            <a:picLocks noChangeAspect="1" noChangeArrowheads="1"/>
          </p:cNvPicPr>
          <p:nvPr/>
        </p:nvPicPr>
        <p:blipFill>
          <a:blip r:embed="rId2" cstate="print"/>
          <a:srcRect/>
          <a:stretch>
            <a:fillRect/>
          </a:stretch>
        </p:blipFill>
        <p:spPr bwMode="auto">
          <a:xfrm>
            <a:off x="0" y="3857628"/>
            <a:ext cx="7919057" cy="890593"/>
          </a:xfrm>
          <a:prstGeom prst="rect">
            <a:avLst/>
          </a:prstGeom>
          <a:noFill/>
          <a:ln w="9525">
            <a:noFill/>
            <a:miter lim="800000"/>
            <a:headEnd/>
            <a:tailEnd/>
          </a:ln>
          <a:effectLst/>
        </p:spPr>
      </p:pic>
      <p:sp>
        <p:nvSpPr>
          <p:cNvPr id="4" name="Заголовок 3"/>
          <p:cNvSpPr>
            <a:spLocks noGrp="1"/>
          </p:cNvSpPr>
          <p:nvPr>
            <p:ph type="title"/>
          </p:nvPr>
        </p:nvSpPr>
        <p:spPr>
          <a:xfrm>
            <a:off x="428596" y="500042"/>
            <a:ext cx="8229600" cy="857256"/>
          </a:xfrm>
        </p:spPr>
        <p:txBody>
          <a:bodyPr/>
          <a:lstStyle/>
          <a:p>
            <a:r>
              <a:rPr lang="ru-RU" b="1" dirty="0" smtClean="0">
                <a:solidFill>
                  <a:srgbClr val="FF0000"/>
                </a:solidFill>
              </a:rPr>
              <a:t>Задание 2. </a:t>
            </a:r>
            <a:endParaRPr lang="ru-RU" b="1" dirty="0"/>
          </a:p>
        </p:txBody>
      </p:sp>
    </p:spTree>
    <p:extLst>
      <p:ext uri="{BB962C8B-B14F-4D97-AF65-F5344CB8AC3E}">
        <p14:creationId xmlns="" xmlns:p14="http://schemas.microsoft.com/office/powerpoint/2010/main" val="4049278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571480"/>
            <a:ext cx="9144000" cy="4401205"/>
          </a:xfrm>
          <a:prstGeom prst="rect">
            <a:avLst/>
          </a:prstGeom>
          <a:noFill/>
        </p:spPr>
        <p:txBody>
          <a:bodyPr wrap="square" rtlCol="0">
            <a:spAutoFit/>
          </a:bodyPr>
          <a:lstStyle/>
          <a:p>
            <a:pPr algn="ctr"/>
            <a:r>
              <a:rPr lang="ru-RU" sz="2800" dirty="0"/>
              <a:t>Для выполнения задания требуется </a:t>
            </a:r>
            <a:r>
              <a:rPr lang="ru-RU" sz="2800" dirty="0" smtClean="0"/>
              <a:t>осуществить </a:t>
            </a:r>
            <a:r>
              <a:rPr lang="ru-RU" sz="2800" dirty="0"/>
              <a:t>поиск в тексте даты, отвечающей </a:t>
            </a:r>
            <a:r>
              <a:rPr lang="ru-RU" sz="2800" dirty="0" smtClean="0"/>
              <a:t>названному </a:t>
            </a:r>
            <a:r>
              <a:rPr lang="ru-RU" sz="2800" dirty="0"/>
              <a:t>событию, в случае А перевести </a:t>
            </a:r>
            <a:r>
              <a:rPr lang="ru-RU" sz="2800" dirty="0" smtClean="0"/>
              <a:t>дату  из </a:t>
            </a:r>
            <a:r>
              <a:rPr lang="ru-RU" sz="2800" dirty="0"/>
              <a:t>римской нумерации в арабскую, в случае Б </a:t>
            </a:r>
            <a:r>
              <a:rPr lang="ru-RU" sz="2800" dirty="0" smtClean="0"/>
              <a:t>определить</a:t>
            </a:r>
            <a:r>
              <a:rPr lang="ru-RU" sz="2800" dirty="0"/>
              <a:t>, к какому веку она относится, затем </a:t>
            </a:r>
            <a:r>
              <a:rPr lang="ru-RU" sz="2800" dirty="0" smtClean="0"/>
              <a:t>расположить </a:t>
            </a:r>
            <a:r>
              <a:rPr lang="ru-RU" sz="2800" dirty="0"/>
              <a:t>даты на ленте времени.</a:t>
            </a:r>
          </a:p>
          <a:p>
            <a:pPr algn="ctr"/>
            <a:r>
              <a:rPr lang="ru-RU" sz="2800" b="1" u="sng" dirty="0">
                <a:solidFill>
                  <a:srgbClr val="FF0000"/>
                </a:solidFill>
              </a:rPr>
              <a:t>Ответ: А — 17 в.; Б – 20 в</a:t>
            </a:r>
            <a:r>
              <a:rPr lang="ru-RU" sz="2800" b="1" u="sng" dirty="0" smtClean="0">
                <a:solidFill>
                  <a:srgbClr val="FF0000"/>
                </a:solidFill>
              </a:rPr>
              <a:t>.</a:t>
            </a:r>
            <a:r>
              <a:rPr lang="ru-RU" sz="2800" b="1" u="sng" dirty="0" smtClean="0"/>
              <a:t> </a:t>
            </a:r>
          </a:p>
          <a:p>
            <a:pPr algn="ctr"/>
            <a:r>
              <a:rPr lang="ru-RU" sz="2800" b="1" i="1" u="sng" dirty="0" smtClean="0"/>
              <a:t>Оценивание:</a:t>
            </a:r>
            <a:r>
              <a:rPr lang="ru-RU" sz="2800" dirty="0" smtClean="0"/>
              <a:t> 1 балл — на ленте времени правильно отражены все события; </a:t>
            </a:r>
          </a:p>
          <a:p>
            <a:pPr algn="ctr"/>
            <a:r>
              <a:rPr lang="ru-RU" sz="2800" dirty="0" smtClean="0"/>
              <a:t>             0 баллов — любой другой ответ.</a:t>
            </a:r>
          </a:p>
        </p:txBody>
      </p:sp>
      <p:sp>
        <p:nvSpPr>
          <p:cNvPr id="3" name="TextBox 2"/>
          <p:cNvSpPr txBox="1"/>
          <p:nvPr/>
        </p:nvSpPr>
        <p:spPr>
          <a:xfrm>
            <a:off x="214282" y="5143512"/>
            <a:ext cx="6786610" cy="954107"/>
          </a:xfrm>
          <a:prstGeom prst="rect">
            <a:avLst/>
          </a:prstGeom>
          <a:noFill/>
        </p:spPr>
        <p:txBody>
          <a:bodyPr wrap="square" rtlCol="0">
            <a:spAutoFit/>
          </a:bodyPr>
          <a:lstStyle/>
          <a:p>
            <a:pPr algn="ctr"/>
            <a:r>
              <a:rPr lang="ru-RU" sz="2800" dirty="0" smtClean="0"/>
              <a:t>Справляются с заданием </a:t>
            </a:r>
            <a:r>
              <a:rPr lang="ru-RU" sz="2800" b="1" u="sng" dirty="0" smtClean="0">
                <a:solidFill>
                  <a:srgbClr val="FF0000"/>
                </a:solidFill>
              </a:rPr>
              <a:t>четверть </a:t>
            </a:r>
          </a:p>
          <a:p>
            <a:pPr algn="ctr"/>
            <a:r>
              <a:rPr lang="ru-RU" sz="2800" b="1" u="sng" dirty="0" smtClean="0">
                <a:solidFill>
                  <a:srgbClr val="FF0000"/>
                </a:solidFill>
              </a:rPr>
              <a:t>пятиклассников.</a:t>
            </a:r>
          </a:p>
        </p:txBody>
      </p:sp>
    </p:spTree>
    <p:extLst>
      <p:ext uri="{BB962C8B-B14F-4D97-AF65-F5344CB8AC3E}">
        <p14:creationId xmlns="" xmlns:p14="http://schemas.microsoft.com/office/powerpoint/2010/main" val="2046922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357298"/>
            <a:ext cx="8786874" cy="3785652"/>
          </a:xfrm>
          <a:prstGeom prst="rect">
            <a:avLst/>
          </a:prstGeom>
          <a:noFill/>
        </p:spPr>
        <p:txBody>
          <a:bodyPr wrap="square" rtlCol="0">
            <a:spAutoFit/>
          </a:bodyPr>
          <a:lstStyle/>
          <a:p>
            <a:pPr algn="ctr"/>
            <a:r>
              <a:rPr lang="ru-RU" sz="3200" dirty="0" smtClean="0"/>
              <a:t>В каком веке Леонардо Пизанский решил задачу о разновесах?</a:t>
            </a:r>
          </a:p>
          <a:p>
            <a:pPr algn="ctr"/>
            <a:endParaRPr lang="ru-RU" sz="3200" dirty="0" smtClean="0"/>
          </a:p>
          <a:p>
            <a:pPr algn="just"/>
            <a:r>
              <a:rPr lang="ru-RU" sz="3200" b="1" i="1" u="sng" dirty="0" smtClean="0"/>
              <a:t>Ответ: </a:t>
            </a:r>
          </a:p>
          <a:p>
            <a:pPr algn="just"/>
            <a:r>
              <a:rPr lang="ru-RU" sz="2800" dirty="0" smtClean="0"/>
              <a:t>Проверяем умение преобразовывать информацию, связанную с датировкой событий, соотносить отдельные факты, выстраивать последовательность описанных событий.</a:t>
            </a:r>
            <a:endParaRPr lang="ru-RU" sz="3200" dirty="0"/>
          </a:p>
        </p:txBody>
      </p:sp>
      <p:sp>
        <p:nvSpPr>
          <p:cNvPr id="3" name="Заголовок 2"/>
          <p:cNvSpPr>
            <a:spLocks noGrp="1"/>
          </p:cNvSpPr>
          <p:nvPr>
            <p:ph type="title"/>
          </p:nvPr>
        </p:nvSpPr>
        <p:spPr>
          <a:xfrm>
            <a:off x="500034" y="571480"/>
            <a:ext cx="8229600" cy="1143000"/>
          </a:xfrm>
        </p:spPr>
        <p:txBody>
          <a:bodyPr/>
          <a:lstStyle/>
          <a:p>
            <a:r>
              <a:rPr lang="ru-RU" b="1" u="sng" dirty="0" smtClean="0">
                <a:solidFill>
                  <a:srgbClr val="FF0000"/>
                </a:solidFill>
              </a:rPr>
              <a:t>Задание 3</a:t>
            </a:r>
            <a:endParaRPr lang="ru-RU" b="1" dirty="0"/>
          </a:p>
        </p:txBody>
      </p:sp>
    </p:spTree>
    <p:extLst>
      <p:ext uri="{BB962C8B-B14F-4D97-AF65-F5344CB8AC3E}">
        <p14:creationId xmlns="" xmlns:p14="http://schemas.microsoft.com/office/powerpoint/2010/main" val="1728565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Другая 173">
      <a:dk1>
        <a:sysClr val="windowText" lastClr="000000"/>
      </a:dk1>
      <a:lt1>
        <a:sysClr val="window" lastClr="FFFE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7030A0"/>
      </a:hlink>
      <a:folHlink>
        <a:srgbClr val="5F497A"/>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1427</TotalTime>
  <Words>1493</Words>
  <Application>Microsoft Office PowerPoint</Application>
  <PresentationFormat>Экран (4:3)</PresentationFormat>
  <Paragraphs>162</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Смысловое чтение математического текста как метапредметный результат</vt:lpstr>
      <vt:lpstr>Задача современной системы образования </vt:lpstr>
      <vt:lpstr>Особенности математического текста: </vt:lpstr>
      <vt:lpstr>Актуальные правила, полезные при чтении математических текстов: </vt:lpstr>
      <vt:lpstr>Задание 1  </vt:lpstr>
      <vt:lpstr>Слайд 6</vt:lpstr>
      <vt:lpstr>Задание 2. </vt:lpstr>
      <vt:lpstr>Слайд 8</vt:lpstr>
      <vt:lpstr>Задание 3</vt:lpstr>
      <vt:lpstr>Слайд 10</vt:lpstr>
      <vt:lpstr>Задание 4</vt:lpstr>
      <vt:lpstr>Слайд 12</vt:lpstr>
      <vt:lpstr>Задание 5. </vt:lpstr>
      <vt:lpstr>Слайд 14</vt:lpstr>
      <vt:lpstr>Задание 6. </vt:lpstr>
      <vt:lpstr>Слайд 16</vt:lpstr>
      <vt:lpstr>Задание 7. </vt:lpstr>
      <vt:lpstr>Слайд 18</vt:lpstr>
      <vt:lpstr>Слайд 19</vt:lpstr>
      <vt:lpstr>Вопросы к тексту могут служить мотивацией к изучению материала, способствовать лучшему закреплению изученного, а также работать на рефлексию.</vt:lpstr>
      <vt:lpstr>Слайд 21</vt:lpstr>
      <vt:lpstr>Слайд 22</vt:lpstr>
      <vt:lpstr>Слайд 23</vt:lpstr>
      <vt:lpstr>Слайд 24</vt:lpstr>
      <vt:lpstr>Слайд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Admin</cp:lastModifiedBy>
  <cp:revision>48</cp:revision>
  <dcterms:created xsi:type="dcterms:W3CDTF">2014-06-24T15:51:35Z</dcterms:created>
  <dcterms:modified xsi:type="dcterms:W3CDTF">2015-03-18T16:31:12Z</dcterms:modified>
</cp:coreProperties>
</file>