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61" r:id="rId2"/>
    <p:sldId id="288" r:id="rId3"/>
    <p:sldId id="289" r:id="rId4"/>
    <p:sldId id="291" r:id="rId5"/>
    <p:sldId id="290" r:id="rId6"/>
    <p:sldId id="286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B26BC1B-6C45-4393-822F-465A7F6787B1}" type="datetimeFigureOut">
              <a:rPr lang="ru-RU"/>
              <a:pPr>
                <a:defRPr/>
              </a:pPr>
              <a:t>06.12.2013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75659E0-7B65-40C2-A794-760CEB8EB91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6BEE7-10F6-4552-AA27-F072EFCA79C1}" type="datetime1">
              <a:rPr lang="ru-RU"/>
              <a:pPr>
                <a:defRPr/>
              </a:pPr>
              <a:t>06.12.2013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8690F-0F99-4EF1-A89D-D8025CFAC6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A4D88-C4F2-48B8-9B0C-7CE89A7B9F5E}" type="datetime1">
              <a:rPr lang="ru-RU"/>
              <a:pPr>
                <a:defRPr/>
              </a:pPr>
              <a:t>06.12.2013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78E17-66AC-4737-B32F-29CE5311A98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B882A-666B-4847-B223-057266FBC040}" type="datetime1">
              <a:rPr lang="ru-RU"/>
              <a:pPr>
                <a:defRPr/>
              </a:pPr>
              <a:t>06.12.2013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AF094-7B11-4975-AE49-867DFA2390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3E56F-760F-450D-B2A5-02D50B92757F}" type="datetime1">
              <a:rPr lang="ru-RU"/>
              <a:pPr>
                <a:defRPr/>
              </a:pPr>
              <a:t>06.12.2013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FCAEE-CC91-4C8B-9309-667F3D2CCB8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58DB7-50A7-4B8E-9807-87AC6DB15B91}" type="datetime1">
              <a:rPr lang="ru-RU"/>
              <a:pPr>
                <a:defRPr/>
              </a:pPr>
              <a:t>06.12.2013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D91D4-8677-441C-9815-482570EEF6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C2B64-72C0-4C0B-8F12-237966BC428F}" type="datetime1">
              <a:rPr lang="ru-RU"/>
              <a:pPr>
                <a:defRPr/>
              </a:pPr>
              <a:t>06.12.2013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2FB46-83F1-4F97-800E-198D1DDF9DC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D3B98-B98C-4ED8-9BC8-4BCF04C260D0}" type="datetime1">
              <a:rPr lang="ru-RU"/>
              <a:pPr>
                <a:defRPr/>
              </a:pPr>
              <a:t>06.12.2013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E5C63-EA14-4474-89A5-99D202AB8D0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44B02-90A8-4AC7-A474-3A5DA867F0F3}" type="datetime1">
              <a:rPr lang="ru-RU"/>
              <a:pPr>
                <a:defRPr/>
              </a:pPr>
              <a:t>06.12.2013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5C590-BE67-4B04-A504-3B12048379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C549B-BC13-4C00-A942-1C428EDE0C46}" type="datetime1">
              <a:rPr lang="ru-RU"/>
              <a:pPr>
                <a:defRPr/>
              </a:pPr>
              <a:t>06.12.2013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6B4B3-8CAA-4850-BAEA-81176D8A77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82638-1369-4034-B3D1-F25BE9B5E34C}" type="datetime1">
              <a:rPr lang="ru-RU"/>
              <a:pPr>
                <a:defRPr/>
              </a:pPr>
              <a:t>06.12.2013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65028-3006-406C-930E-068E6E0FB14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A5357-EA8A-4B9B-824C-BDD4A455DA8D}" type="datetime1">
              <a:rPr lang="ru-RU"/>
              <a:pPr>
                <a:defRPr/>
              </a:pPr>
              <a:t>06.12.2013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28A25-BD31-4B34-9F70-C26BF7A2EA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4DEFA-95E5-4CDE-9712-D8D6300C77DB}" type="datetime1">
              <a:rPr lang="ru-RU"/>
              <a:pPr>
                <a:defRPr/>
              </a:pPr>
              <a:t>06.12.2013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63B83-D9DF-49E8-ADA5-8E70B19C1B1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CE8CD7E-C54B-48E0-A77D-594EA4FFCF52}" type="datetime1">
              <a:rPr lang="ru-RU"/>
              <a:pPr>
                <a:defRPr/>
              </a:pPr>
              <a:t>06.12.2013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4691955-8746-4861-B6A5-49BF73CE35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4D2FB01-A9B1-4F97-9CDA-AC3C36175226}" type="datetime1">
              <a:rPr lang="ru-RU" smtClean="0"/>
              <a:pPr>
                <a:defRPr/>
              </a:pPr>
              <a:t>06.12.2013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E4C68-4E12-491A-ACB7-B84DFD4C37A5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15363" name="Text Box 7"/>
          <p:cNvSpPr txBox="1">
            <a:spLocks noChangeArrowheads="1"/>
          </p:cNvSpPr>
          <p:nvPr/>
        </p:nvSpPr>
        <p:spPr bwMode="auto">
          <a:xfrm>
            <a:off x="971550" y="549275"/>
            <a:ext cx="7632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/>
              <a:t>Муниципальное бюджетное общеобразовательное учреждение «Средняя общеобразовательная школа №1»г.Горнозаводска</a:t>
            </a:r>
          </a:p>
        </p:txBody>
      </p:sp>
      <p:sp>
        <p:nvSpPr>
          <p:cNvPr id="15364" name="Text Box 8"/>
          <p:cNvSpPr txBox="1">
            <a:spLocks noChangeArrowheads="1"/>
          </p:cNvSpPr>
          <p:nvPr/>
        </p:nvSpPr>
        <p:spPr bwMode="auto">
          <a:xfrm>
            <a:off x="1547813" y="1557338"/>
            <a:ext cx="60483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dirty="0" smtClean="0">
                <a:solidFill>
                  <a:srgbClr val="990000"/>
                </a:solidFill>
                <a:latin typeface="Monotype Corsiva" pitchFamily="66" charset="0"/>
              </a:rPr>
              <a:t> </a:t>
            </a:r>
            <a:endParaRPr lang="ru-RU" sz="2800" b="1" dirty="0">
              <a:solidFill>
                <a:schemeClr val="folHlink"/>
              </a:solidFill>
              <a:latin typeface="Monotype Corsiva" pitchFamily="66" charset="0"/>
            </a:endParaRPr>
          </a:p>
        </p:txBody>
      </p:sp>
      <p:sp>
        <p:nvSpPr>
          <p:cNvPr id="15365" name="Text Box 10"/>
          <p:cNvSpPr txBox="1">
            <a:spLocks noChangeArrowheads="1"/>
          </p:cNvSpPr>
          <p:nvPr/>
        </p:nvSpPr>
        <p:spPr bwMode="auto">
          <a:xfrm>
            <a:off x="3563938" y="5516563"/>
            <a:ext cx="34559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Меркурьева Т.В., учитель русского языка и литературы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1857365"/>
            <a:ext cx="6286544" cy="237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ru-RU" sz="2800" b="1" dirty="0" smtClean="0">
                <a:solidFill>
                  <a:srgbClr val="990000"/>
                </a:solidFill>
                <a:latin typeface="Monotype Corsiva" pitchFamily="66" charset="0"/>
              </a:rPr>
              <a:t>Применение  </a:t>
            </a:r>
            <a:r>
              <a:rPr lang="ru-RU" sz="2800" b="1" dirty="0" err="1" smtClean="0">
                <a:solidFill>
                  <a:srgbClr val="990000"/>
                </a:solidFill>
                <a:latin typeface="Monotype Corsiva" pitchFamily="66" charset="0"/>
              </a:rPr>
              <a:t>знаково</a:t>
            </a:r>
            <a:r>
              <a:rPr lang="ru-RU" sz="2800" b="1" dirty="0" smtClean="0">
                <a:solidFill>
                  <a:srgbClr val="990000"/>
                </a:solidFill>
                <a:latin typeface="Monotype Corsiva" pitchFamily="66" charset="0"/>
              </a:rPr>
              <a:t> – символических средств для решения </a:t>
            </a:r>
            <a:r>
              <a:rPr lang="ru-RU" sz="2800" b="1" dirty="0" err="1" smtClean="0">
                <a:solidFill>
                  <a:srgbClr val="990000"/>
                </a:solidFill>
                <a:latin typeface="Monotype Corsiva" pitchFamily="66" charset="0"/>
              </a:rPr>
              <a:t>учебно</a:t>
            </a:r>
            <a:r>
              <a:rPr lang="ru-RU" sz="2800" b="1" dirty="0" smtClean="0">
                <a:solidFill>
                  <a:srgbClr val="990000"/>
                </a:solidFill>
                <a:latin typeface="Monotype Corsiva" pitchFamily="66" charset="0"/>
              </a:rPr>
              <a:t> – познавательных задач                    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ru-RU" sz="2800" b="1" dirty="0" smtClean="0">
                <a:solidFill>
                  <a:srgbClr val="990000"/>
                </a:solidFill>
                <a:latin typeface="Monotype Corsiva" pitchFamily="66" charset="0"/>
              </a:rPr>
              <a:t> </a:t>
            </a:r>
            <a:r>
              <a:rPr lang="ru-RU" sz="2800" b="1" dirty="0" smtClean="0">
                <a:solidFill>
                  <a:schemeClr val="folHlink"/>
                </a:solidFill>
                <a:latin typeface="Monotype Corsiva" pitchFamily="66" charset="0"/>
              </a:rPr>
              <a:t>(примеры предметных заданий по русскому языку по УМК под редакцией М.М.Разумовской)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>
                <a:solidFill>
                  <a:srgbClr val="990000"/>
                </a:solidFill>
                <a:latin typeface="Monotype Corsiva" pitchFamily="66" charset="0"/>
              </a:rPr>
              <a:t>Словообразование имен прилагательных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ru-RU" b="1" smtClean="0">
                <a:solidFill>
                  <a:schemeClr val="folHlink"/>
                </a:solidFill>
                <a:latin typeface="Monotype Corsiva" pitchFamily="66" charset="0"/>
              </a:rPr>
              <a:t>Найти лишнее, определить способ образования слов:</a:t>
            </a:r>
          </a:p>
          <a:p>
            <a:pPr algn="ctr">
              <a:buFont typeface="Arial" charset="0"/>
              <a:buNone/>
            </a:pPr>
            <a:endParaRPr lang="ru-RU" b="1" smtClean="0">
              <a:solidFill>
                <a:schemeClr val="folHlink"/>
              </a:solidFill>
              <a:latin typeface="Monotype Corsiva" pitchFamily="66" charset="0"/>
            </a:endParaRPr>
          </a:p>
          <a:p>
            <a:pPr>
              <a:buFont typeface="Arial" charset="0"/>
              <a:buNone/>
            </a:pPr>
            <a:r>
              <a:rPr lang="ru-RU" sz="2800" b="1" smtClean="0">
                <a:latin typeface="Monotype Corsiva" pitchFamily="66" charset="0"/>
              </a:rPr>
              <a:t>1.Луноход, атомоход, птицелов, водопровод</a:t>
            </a:r>
            <a:r>
              <a:rPr lang="ru-RU" sz="2800" b="1" smtClean="0">
                <a:solidFill>
                  <a:schemeClr val="folHlink"/>
                </a:solidFill>
                <a:latin typeface="Monotype Corsiva" pitchFamily="66" charset="0"/>
              </a:rPr>
              <a:t> </a:t>
            </a:r>
            <a:r>
              <a:rPr lang="ru-RU" sz="2800" b="1" smtClean="0">
                <a:solidFill>
                  <a:srgbClr val="990000"/>
                </a:solidFill>
                <a:latin typeface="Monotype Corsiva" pitchFamily="66" charset="0"/>
              </a:rPr>
              <a:t>(птицелов),</a:t>
            </a:r>
          </a:p>
          <a:p>
            <a:pPr>
              <a:buFont typeface="Arial" charset="0"/>
              <a:buNone/>
            </a:pPr>
            <a:endParaRPr lang="ru-RU" sz="2800" b="1" smtClean="0">
              <a:solidFill>
                <a:srgbClr val="990000"/>
              </a:solidFill>
              <a:latin typeface="Monotype Corsiva" pitchFamily="66" charset="0"/>
            </a:endParaRPr>
          </a:p>
          <a:p>
            <a:pPr>
              <a:buFont typeface="Arial" charset="0"/>
              <a:buNone/>
            </a:pPr>
            <a:r>
              <a:rPr lang="ru-RU" sz="2800" b="1" smtClean="0">
                <a:latin typeface="Monotype Corsiva" pitchFamily="66" charset="0"/>
              </a:rPr>
              <a:t>2.</a:t>
            </a:r>
            <a:r>
              <a:rPr lang="ru-RU" sz="2800" b="1" smtClean="0">
                <a:solidFill>
                  <a:srgbClr val="990000"/>
                </a:solidFill>
                <a:latin typeface="Monotype Corsiva" pitchFamily="66" charset="0"/>
              </a:rPr>
              <a:t> </a:t>
            </a:r>
            <a:r>
              <a:rPr lang="ru-RU" sz="2800" b="1" smtClean="0">
                <a:latin typeface="Monotype Corsiva" pitchFamily="66" charset="0"/>
              </a:rPr>
              <a:t>Земледелец, огнемёт, землепроходец, аэродром </a:t>
            </a:r>
            <a:r>
              <a:rPr lang="ru-RU" sz="2800" b="1" smtClean="0">
                <a:solidFill>
                  <a:srgbClr val="990000"/>
                </a:solidFill>
                <a:latin typeface="Monotype Corsiva" pitchFamily="66" charset="0"/>
              </a:rPr>
              <a:t>(аэродром, иноязычный образовательный элемент)</a:t>
            </a:r>
          </a:p>
        </p:txBody>
      </p:sp>
      <p:sp>
        <p:nvSpPr>
          <p:cNvPr id="25603" name="AutoShape 4"/>
          <p:cNvSpPr>
            <a:spLocks noChangeArrowheads="1"/>
          </p:cNvSpPr>
          <p:nvPr/>
        </p:nvSpPr>
        <p:spPr bwMode="auto">
          <a:xfrm>
            <a:off x="1187450" y="5013325"/>
            <a:ext cx="71438" cy="71438"/>
          </a:xfrm>
          <a:custGeom>
            <a:avLst/>
            <a:gdLst>
              <a:gd name="T0" fmla="*/ 35719 w 21600"/>
              <a:gd name="T1" fmla="*/ 0 h 21600"/>
              <a:gd name="T2" fmla="*/ 8930 w 21600"/>
              <a:gd name="T3" fmla="*/ 35719 h 21600"/>
              <a:gd name="T4" fmla="*/ 35719 w 21600"/>
              <a:gd name="T5" fmla="*/ 17860 h 21600"/>
              <a:gd name="T6" fmla="*/ 62508 w 21600"/>
              <a:gd name="T7" fmla="*/ 3571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>
                <a:solidFill>
                  <a:srgbClr val="990000"/>
                </a:solidFill>
                <a:latin typeface="Monotype Corsiva" pitchFamily="66" charset="0"/>
              </a:rPr>
              <a:t>Укажите ошибку в словообразовательной цепочке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>
                <a:solidFill>
                  <a:srgbClr val="990000"/>
                </a:solidFill>
              </a:rPr>
              <a:t>1.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/>
              <a:t>а) интересовать                заинтересовать,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/>
              <a:t>б) лечение                         лечить,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/>
              <a:t>в) серебристый                 серебро,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/>
              <a:t>г) старина                           старый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>
                <a:solidFill>
                  <a:srgbClr val="990000"/>
                </a:solidFill>
              </a:rPr>
              <a:t>2.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/>
              <a:t>а) доброта                     добрый,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/>
              <a:t>б) деревянный             дерево </a:t>
            </a:r>
          </a:p>
        </p:txBody>
      </p:sp>
      <p:sp>
        <p:nvSpPr>
          <p:cNvPr id="26627" name="Line 4"/>
          <p:cNvSpPr>
            <a:spLocks noChangeShapeType="1"/>
          </p:cNvSpPr>
          <p:nvPr/>
        </p:nvSpPr>
        <p:spPr bwMode="auto">
          <a:xfrm>
            <a:off x="3419475" y="5661025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628" name="Line 5"/>
          <p:cNvSpPr>
            <a:spLocks noChangeShapeType="1"/>
          </p:cNvSpPr>
          <p:nvPr/>
        </p:nvSpPr>
        <p:spPr bwMode="auto">
          <a:xfrm flipH="1">
            <a:off x="3492500" y="2420938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629" name="Line 6"/>
          <p:cNvSpPr>
            <a:spLocks noChangeShapeType="1"/>
          </p:cNvSpPr>
          <p:nvPr/>
        </p:nvSpPr>
        <p:spPr bwMode="auto">
          <a:xfrm flipH="1">
            <a:off x="3419475" y="2924175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630" name="Line 7"/>
          <p:cNvSpPr>
            <a:spLocks noChangeShapeType="1"/>
          </p:cNvSpPr>
          <p:nvPr/>
        </p:nvSpPr>
        <p:spPr bwMode="auto">
          <a:xfrm flipH="1">
            <a:off x="3635375" y="3429000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631" name="Line 8"/>
          <p:cNvSpPr>
            <a:spLocks noChangeShapeType="1"/>
          </p:cNvSpPr>
          <p:nvPr/>
        </p:nvSpPr>
        <p:spPr bwMode="auto">
          <a:xfrm flipH="1">
            <a:off x="3348038" y="4005263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632" name="Line 9"/>
          <p:cNvSpPr>
            <a:spLocks noChangeShapeType="1"/>
          </p:cNvSpPr>
          <p:nvPr/>
        </p:nvSpPr>
        <p:spPr bwMode="auto">
          <a:xfrm flipH="1">
            <a:off x="3203575" y="508476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990000"/>
                </a:solidFill>
                <a:latin typeface="Monotype Corsiva" pitchFamily="66" charset="0"/>
              </a:rPr>
              <a:t>Расскажите о слове</a:t>
            </a:r>
            <a:r>
              <a:rPr lang="ru-RU" smtClean="0"/>
              <a:t> 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b="1" smtClean="0">
                <a:solidFill>
                  <a:schemeClr val="folHlink"/>
                </a:solidFill>
                <a:latin typeface="Monotype Corsiva" pitchFamily="66" charset="0"/>
              </a:rPr>
              <a:t>Охарактеризуйте словообразовательную модель:</a:t>
            </a:r>
          </a:p>
          <a:p>
            <a:pPr>
              <a:buFont typeface="Arial" charset="0"/>
              <a:buNone/>
            </a:pPr>
            <a:endParaRPr lang="ru-RU" b="1" smtClean="0">
              <a:solidFill>
                <a:schemeClr val="folHlink"/>
              </a:solidFill>
              <a:latin typeface="Monotype Corsiva" pitchFamily="66" charset="0"/>
            </a:endParaRPr>
          </a:p>
          <a:p>
            <a:pPr>
              <a:buFont typeface="Arial" charset="0"/>
              <a:buNone/>
            </a:pPr>
            <a:endParaRPr lang="ru-RU" b="1" smtClean="0">
              <a:solidFill>
                <a:schemeClr val="folHlink"/>
              </a:solidFill>
              <a:latin typeface="Monotype Corsiva" pitchFamily="66" charset="0"/>
            </a:endParaRPr>
          </a:p>
        </p:txBody>
      </p:sp>
      <p:sp>
        <p:nvSpPr>
          <p:cNvPr id="27651" name="AutoShape 5"/>
          <p:cNvSpPr>
            <a:spLocks noChangeArrowheads="1"/>
          </p:cNvSpPr>
          <p:nvPr/>
        </p:nvSpPr>
        <p:spPr bwMode="auto">
          <a:xfrm>
            <a:off x="1116013" y="3068638"/>
            <a:ext cx="792162" cy="215900"/>
          </a:xfrm>
          <a:custGeom>
            <a:avLst/>
            <a:gdLst>
              <a:gd name="T0" fmla="*/ 396081 w 21600"/>
              <a:gd name="T1" fmla="*/ 0 h 21600"/>
              <a:gd name="T2" fmla="*/ 99020 w 21600"/>
              <a:gd name="T3" fmla="*/ 107950 h 21600"/>
              <a:gd name="T4" fmla="*/ 396081 w 21600"/>
              <a:gd name="T5" fmla="*/ 53975 h 21600"/>
              <a:gd name="T6" fmla="*/ 693142 w 21600"/>
              <a:gd name="T7" fmla="*/ 1079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2" name="AutoShape 7"/>
          <p:cNvSpPr>
            <a:spLocks noChangeArrowheads="1"/>
          </p:cNvSpPr>
          <p:nvPr/>
        </p:nvSpPr>
        <p:spPr bwMode="auto">
          <a:xfrm>
            <a:off x="2051050" y="3068638"/>
            <a:ext cx="792163" cy="215900"/>
          </a:xfrm>
          <a:custGeom>
            <a:avLst/>
            <a:gdLst>
              <a:gd name="T0" fmla="*/ 396082 w 21600"/>
              <a:gd name="T1" fmla="*/ 0 h 21600"/>
              <a:gd name="T2" fmla="*/ 99020 w 21600"/>
              <a:gd name="T3" fmla="*/ 107950 h 21600"/>
              <a:gd name="T4" fmla="*/ 396082 w 21600"/>
              <a:gd name="T5" fmla="*/ 53975 h 21600"/>
              <a:gd name="T6" fmla="*/ 693143 w 21600"/>
              <a:gd name="T7" fmla="*/ 1079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3" name="Line 8"/>
          <p:cNvSpPr>
            <a:spLocks noChangeShapeType="1"/>
          </p:cNvSpPr>
          <p:nvPr/>
        </p:nvSpPr>
        <p:spPr bwMode="auto">
          <a:xfrm>
            <a:off x="971550" y="3716338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54" name="Line 9"/>
          <p:cNvSpPr>
            <a:spLocks noChangeShapeType="1"/>
          </p:cNvSpPr>
          <p:nvPr/>
        </p:nvSpPr>
        <p:spPr bwMode="auto">
          <a:xfrm flipV="1">
            <a:off x="971550" y="35004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55" name="Line 10"/>
          <p:cNvSpPr>
            <a:spLocks noChangeShapeType="1"/>
          </p:cNvSpPr>
          <p:nvPr/>
        </p:nvSpPr>
        <p:spPr bwMode="auto">
          <a:xfrm flipV="1">
            <a:off x="2843213" y="35004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56" name="Line 11"/>
          <p:cNvSpPr>
            <a:spLocks noChangeShapeType="1"/>
          </p:cNvSpPr>
          <p:nvPr/>
        </p:nvSpPr>
        <p:spPr bwMode="auto">
          <a:xfrm>
            <a:off x="1908175" y="34290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57" name="AutoShape 12"/>
          <p:cNvSpPr>
            <a:spLocks noChangeArrowheads="1"/>
          </p:cNvSpPr>
          <p:nvPr/>
        </p:nvSpPr>
        <p:spPr bwMode="auto">
          <a:xfrm>
            <a:off x="3059113" y="3357563"/>
            <a:ext cx="576262" cy="431800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8" name="Text Box 13"/>
          <p:cNvSpPr txBox="1">
            <a:spLocks noChangeArrowheads="1"/>
          </p:cNvSpPr>
          <p:nvPr/>
        </p:nvSpPr>
        <p:spPr bwMode="auto">
          <a:xfrm>
            <a:off x="2987675" y="3284538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 </a:t>
            </a:r>
            <a:r>
              <a:rPr lang="ru-RU" sz="2400" b="1">
                <a:solidFill>
                  <a:schemeClr val="accent1"/>
                </a:solidFill>
              </a:rPr>
              <a:t>ая</a:t>
            </a:r>
          </a:p>
        </p:txBody>
      </p:sp>
      <p:sp>
        <p:nvSpPr>
          <p:cNvPr id="27659" name="Text Box 14"/>
          <p:cNvSpPr txBox="1">
            <a:spLocks noChangeArrowheads="1"/>
          </p:cNvSpPr>
          <p:nvPr/>
        </p:nvSpPr>
        <p:spPr bwMode="auto">
          <a:xfrm>
            <a:off x="900113" y="4292600"/>
            <a:ext cx="54006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990000"/>
                </a:solidFill>
              </a:rPr>
              <a:t>Ответ:</a:t>
            </a:r>
            <a:r>
              <a:rPr lang="ru-RU"/>
              <a:t> имя прилагательное, жен.род., в ед.чис., в им.пад., в предложении – определение; сложное слово, т.к. два корня; пишется через дефис.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>
                <a:solidFill>
                  <a:srgbClr val="990000"/>
                </a:solidFill>
                <a:latin typeface="Monotype Corsiva" pitchFamily="66" charset="0"/>
              </a:rPr>
              <a:t>Работа с микротекстом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  </a:t>
            </a:r>
            <a:r>
              <a:rPr lang="ru-RU" b="1" smtClean="0">
                <a:solidFill>
                  <a:schemeClr val="folHlink"/>
                </a:solidFill>
              </a:rPr>
              <a:t>Всюду лучистыми алмазами зардели крупные капли росы. Розоватые, сиреневатые, голубоватые лепестки цветков раскрылись навстречу солнцу.</a:t>
            </a:r>
          </a:p>
          <a:p>
            <a:pPr>
              <a:buFont typeface="Arial" charset="0"/>
              <a:buNone/>
            </a:pPr>
            <a:r>
              <a:rPr lang="ru-RU" sz="2400" b="1" smtClean="0">
                <a:solidFill>
                  <a:srgbClr val="990000"/>
                </a:solidFill>
              </a:rPr>
              <a:t>Задание:</a:t>
            </a:r>
            <a:r>
              <a:rPr lang="ru-RU" b="1" smtClean="0"/>
              <a:t> </a:t>
            </a:r>
            <a:r>
              <a:rPr lang="ru-RU" sz="2000" b="1" smtClean="0"/>
              <a:t>выпишите прилагательные со значением оттенка цвета. Определите, какая морфема придает им такое значение. Установите способ образования этих прилагательных. Приведите свои примеры.</a:t>
            </a:r>
          </a:p>
          <a:p>
            <a:pPr>
              <a:buFont typeface="Arial" charset="0"/>
              <a:buNone/>
            </a:pPr>
            <a:r>
              <a:rPr lang="ru-RU" sz="2400" b="1" smtClean="0">
                <a:solidFill>
                  <a:srgbClr val="990000"/>
                </a:solidFill>
              </a:rPr>
              <a:t>Образец:</a:t>
            </a:r>
          </a:p>
          <a:p>
            <a:pPr>
              <a:buFont typeface="Arial" charset="0"/>
              <a:buNone/>
            </a:pPr>
            <a:r>
              <a:rPr lang="ru-RU" sz="2000" b="1" smtClean="0"/>
              <a:t> </a:t>
            </a:r>
            <a:r>
              <a:rPr lang="ru-RU" sz="2400" b="1" smtClean="0"/>
              <a:t>сиреневатые                 сиреневые </a:t>
            </a:r>
            <a:r>
              <a:rPr lang="ru-RU" sz="2400" b="1" smtClean="0">
                <a:solidFill>
                  <a:srgbClr val="990000"/>
                </a:solidFill>
              </a:rPr>
              <a:t>(суффиксальный)</a:t>
            </a:r>
          </a:p>
        </p:txBody>
      </p:sp>
      <p:sp>
        <p:nvSpPr>
          <p:cNvPr id="8" name="Овал 7"/>
          <p:cNvSpPr>
            <a:spLocks noChangeArrowheads="1"/>
          </p:cNvSpPr>
          <p:nvPr/>
        </p:nvSpPr>
        <p:spPr bwMode="auto">
          <a:xfrm flipV="1">
            <a:off x="468313" y="5357826"/>
            <a:ext cx="1223962" cy="428628"/>
          </a:xfrm>
          <a:prstGeom prst="ellipse">
            <a:avLst/>
          </a:prstGeom>
          <a:noFill/>
          <a:ln w="25400" algn="ctr">
            <a:solidFill>
              <a:srgbClr val="595959"/>
            </a:solidFill>
            <a:round/>
            <a:headEnd/>
            <a:tailEnd/>
          </a:ln>
        </p:spPr>
        <p:txBody>
          <a:bodyPr rot="10800000" anchor="ctr"/>
          <a:lstStyle/>
          <a:p>
            <a:pPr algn="ctr">
              <a:spcBef>
                <a:spcPct val="50000"/>
              </a:spcBef>
              <a:defRPr/>
            </a:pPr>
            <a:endParaRPr lang="ru-RU" sz="1100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Овал 7"/>
          <p:cNvSpPr>
            <a:spLocks noChangeArrowheads="1"/>
          </p:cNvSpPr>
          <p:nvPr/>
        </p:nvSpPr>
        <p:spPr bwMode="auto">
          <a:xfrm flipV="1">
            <a:off x="3428992" y="5286386"/>
            <a:ext cx="1143008" cy="504825"/>
          </a:xfrm>
          <a:prstGeom prst="ellipse">
            <a:avLst/>
          </a:prstGeom>
          <a:noFill/>
          <a:ln w="25400" algn="ctr">
            <a:solidFill>
              <a:srgbClr val="595959"/>
            </a:solidFill>
            <a:round/>
            <a:headEnd/>
            <a:tailEnd/>
          </a:ln>
        </p:spPr>
        <p:txBody>
          <a:bodyPr rot="10800000" anchor="ctr"/>
          <a:lstStyle/>
          <a:p>
            <a:pPr algn="ctr">
              <a:spcBef>
                <a:spcPct val="50000"/>
              </a:spcBef>
              <a:defRPr/>
            </a:pPr>
            <a:endParaRPr lang="ru-RU" sz="1100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8677" name="Line 6"/>
          <p:cNvSpPr>
            <a:spLocks noChangeShapeType="1"/>
          </p:cNvSpPr>
          <p:nvPr/>
        </p:nvSpPr>
        <p:spPr bwMode="auto">
          <a:xfrm flipH="1">
            <a:off x="2484438" y="573405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 rot="5400000" flipH="1" flipV="1">
            <a:off x="1643043" y="5286387"/>
            <a:ext cx="285750" cy="1428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rot="16200000" flipH="1">
            <a:off x="1785919" y="5286387"/>
            <a:ext cx="287337" cy="14446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solidFill>
                  <a:srgbClr val="990000"/>
                </a:solidFill>
                <a:latin typeface="Arial" charset="0"/>
              </a:rPr>
              <a:t> 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>
          <a:xfrm>
            <a:off x="457200" y="3860800"/>
            <a:ext cx="8229600" cy="226536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b="1" smtClean="0">
                <a:solidFill>
                  <a:srgbClr val="990000"/>
                </a:solidFill>
                <a:latin typeface="Arial" charset="0"/>
              </a:rPr>
              <a:t> </a:t>
            </a:r>
            <a:r>
              <a:rPr lang="ru-RU" sz="2000" b="1" smtClean="0">
                <a:solidFill>
                  <a:srgbClr val="990000"/>
                </a:solidFill>
                <a:latin typeface="Arial" charset="0"/>
              </a:rPr>
              <a:t>Имеются в виду слова типа: </a:t>
            </a:r>
            <a:r>
              <a:rPr lang="ru-RU" sz="2000" b="1" smtClean="0">
                <a:solidFill>
                  <a:schemeClr val="folHlink"/>
                </a:solidFill>
                <a:latin typeface="Arial" charset="0"/>
              </a:rPr>
              <a:t>стричь, беречь, меч, луч и т.д.</a:t>
            </a:r>
          </a:p>
        </p:txBody>
      </p:sp>
      <p:sp>
        <p:nvSpPr>
          <p:cNvPr id="29699" name="Text Box 10"/>
          <p:cNvSpPr txBox="1">
            <a:spLocks noChangeArrowheads="1"/>
          </p:cNvSpPr>
          <p:nvPr/>
        </p:nvSpPr>
        <p:spPr bwMode="auto">
          <a:xfrm>
            <a:off x="900113" y="692150"/>
            <a:ext cx="6985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>
                <a:solidFill>
                  <a:srgbClr val="990000"/>
                </a:solidFill>
                <a:latin typeface="Monotype Corsiva" pitchFamily="66" charset="0"/>
              </a:rPr>
              <a:t>Охарактеризуйте  грамматические признаки слов по данным схемам</a:t>
            </a:r>
          </a:p>
        </p:txBody>
      </p:sp>
      <p:sp>
        <p:nvSpPr>
          <p:cNvPr id="29700" name="Text Box 11"/>
          <p:cNvSpPr txBox="1">
            <a:spLocks noChangeArrowheads="1"/>
          </p:cNvSpPr>
          <p:nvPr/>
        </p:nvSpPr>
        <p:spPr bwMode="auto">
          <a:xfrm>
            <a:off x="1042988" y="2492375"/>
            <a:ext cx="46085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      </a:t>
            </a:r>
            <a:r>
              <a:rPr lang="ru-RU" b="1"/>
              <a:t>ч  (сущ.)</a:t>
            </a:r>
            <a:r>
              <a:rPr lang="ru-RU"/>
              <a:t>   -          </a:t>
            </a:r>
            <a:r>
              <a:rPr lang="ru-RU" b="1"/>
              <a:t> чь   (глагол)</a:t>
            </a:r>
          </a:p>
        </p:txBody>
      </p:sp>
      <p:sp>
        <p:nvSpPr>
          <p:cNvPr id="29701" name="Line 12"/>
          <p:cNvSpPr>
            <a:spLocks noChangeShapeType="1"/>
          </p:cNvSpPr>
          <p:nvPr/>
        </p:nvSpPr>
        <p:spPr bwMode="auto">
          <a:xfrm>
            <a:off x="755650" y="292417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02" name="Line 13"/>
          <p:cNvSpPr>
            <a:spLocks noChangeShapeType="1"/>
          </p:cNvSpPr>
          <p:nvPr/>
        </p:nvSpPr>
        <p:spPr bwMode="auto">
          <a:xfrm flipV="1">
            <a:off x="755650" y="27082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03" name="Line 14"/>
          <p:cNvSpPr>
            <a:spLocks noChangeShapeType="1"/>
          </p:cNvSpPr>
          <p:nvPr/>
        </p:nvSpPr>
        <p:spPr bwMode="auto">
          <a:xfrm flipH="1" flipV="1">
            <a:off x="1763713" y="27813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04" name="Line 15"/>
          <p:cNvSpPr>
            <a:spLocks noChangeShapeType="1"/>
          </p:cNvSpPr>
          <p:nvPr/>
        </p:nvSpPr>
        <p:spPr bwMode="auto">
          <a:xfrm>
            <a:off x="2843213" y="2852738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05" name="Line 16"/>
          <p:cNvSpPr>
            <a:spLocks noChangeShapeType="1"/>
          </p:cNvSpPr>
          <p:nvPr/>
        </p:nvSpPr>
        <p:spPr bwMode="auto">
          <a:xfrm flipV="1">
            <a:off x="2843213" y="27082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06" name="Line 17"/>
          <p:cNvSpPr>
            <a:spLocks noChangeShapeType="1"/>
          </p:cNvSpPr>
          <p:nvPr/>
        </p:nvSpPr>
        <p:spPr bwMode="auto">
          <a:xfrm flipV="1">
            <a:off x="3708400" y="27082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атематика - 2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- 21</Template>
  <TotalTime>1413</TotalTime>
  <Words>253</Words>
  <Application>Microsoft Office PowerPoint</Application>
  <PresentationFormat>Экран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математика - 21</vt:lpstr>
      <vt:lpstr>Слайд 1</vt:lpstr>
      <vt:lpstr>Словообразование имен прилагательных</vt:lpstr>
      <vt:lpstr>Укажите ошибку в словообразовательной цепочке</vt:lpstr>
      <vt:lpstr>Расскажите о слове </vt:lpstr>
      <vt:lpstr>Работа с микротекстом</vt:lpstr>
      <vt:lpstr>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ФГОС</dc:title>
  <dc:subject> Символы и знаки</dc:subject>
  <dc:creator>Меркурьева Т.В.</dc:creator>
  <cp:lastModifiedBy>GEG</cp:lastModifiedBy>
  <cp:revision>128</cp:revision>
  <dcterms:created xsi:type="dcterms:W3CDTF">2010-08-16T07:08:54Z</dcterms:created>
  <dcterms:modified xsi:type="dcterms:W3CDTF">2013-12-06T06:47:12Z</dcterms:modified>
</cp:coreProperties>
</file>