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0" r:id="rId5"/>
    <p:sldId id="262" r:id="rId6"/>
    <p:sldId id="275" r:id="rId7"/>
    <p:sldId id="276" r:id="rId8"/>
    <p:sldId id="277" r:id="rId9"/>
    <p:sldId id="263" r:id="rId10"/>
    <p:sldId id="278" r:id="rId11"/>
    <p:sldId id="265" r:id="rId12"/>
    <p:sldId id="279" r:id="rId13"/>
    <p:sldId id="266" r:id="rId14"/>
    <p:sldId id="267" r:id="rId15"/>
    <p:sldId id="280" r:id="rId16"/>
    <p:sldId id="268" r:id="rId17"/>
    <p:sldId id="281" r:id="rId18"/>
    <p:sldId id="283" r:id="rId19"/>
    <p:sldId id="284" r:id="rId20"/>
    <p:sldId id="285" r:id="rId21"/>
    <p:sldId id="286" r:id="rId22"/>
    <p:sldId id="287" r:id="rId23"/>
    <p:sldId id="289" r:id="rId24"/>
    <p:sldId id="290" r:id="rId25"/>
    <p:sldId id="273" r:id="rId26"/>
    <p:sldId id="274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61DF56-1794-4C1B-BBA6-3428D672ABC2}" type="datetimeFigureOut">
              <a:rPr lang="ru-RU"/>
              <a:pPr>
                <a:defRPr/>
              </a:pPr>
              <a:t>20.11.2014</a:t>
            </a:fld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ACC371C-124F-4113-823C-5CA799D5FE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B70CC-D217-4455-8254-6070AD348ACB}" type="datetimeFigureOut">
              <a:rPr lang="ru-RU"/>
              <a:pPr>
                <a:defRPr/>
              </a:pPr>
              <a:t>20.11.2014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EA6E6-3790-4529-95AE-DB381341BE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CE445-09C7-40D1-B318-61185278ADBA}" type="datetimeFigureOut">
              <a:rPr lang="ru-RU"/>
              <a:pPr>
                <a:defRPr/>
              </a:pPr>
              <a:t>20.11.2014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580F0-995B-44EB-990A-50EB16B737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2249488"/>
            <a:ext cx="8229600" cy="4324350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  <a:endParaRPr lang="ru-RU" noProof="0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1B2FB-0C60-4AE3-BF9A-5B368D529003}" type="datetimeFigureOut">
              <a:rPr lang="ru-RU"/>
              <a:pPr>
                <a:defRPr/>
              </a:pPr>
              <a:t>20.11.2014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8832C-98F0-4109-89DB-1BA35BCF7A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86538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192EAC-102A-4F2D-89A4-9D5B187D2A11}" type="datetimeFigureOut">
              <a:rPr lang="ru-RU"/>
              <a:pPr>
                <a:defRPr/>
              </a:pPr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1325563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B70803-BC61-4587-8CC6-6CAC28C99A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EF580-0F69-4844-97C8-0809AEA9BBE7}" type="datetimeFigureOut">
              <a:rPr lang="ru-RU"/>
              <a:pPr>
                <a:defRPr/>
              </a:pPr>
              <a:t>20.11.2014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C9DC8-6B73-463E-A0F9-E034A4AE37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4478A-6C09-4CE8-ACBE-2AEB899ADF3E}" type="datetimeFigureOut">
              <a:rPr lang="ru-RU"/>
              <a:pPr>
                <a:defRPr/>
              </a:pPr>
              <a:t>20.11.2014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FA2B2-72CB-4BA9-9A85-38E38DA1ED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FA424-8841-4CF1-9C49-4A97B5F2A60E}" type="datetimeFigureOut">
              <a:rPr lang="ru-RU"/>
              <a:pPr>
                <a:defRPr/>
              </a:pPr>
              <a:t>20.11.2014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7AC4B-7FC0-45EF-AA5E-C290F6126D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41DF946-1B5E-4D6C-A168-BFAF6042A654}" type="datetimeFigureOut">
              <a:rPr lang="ru-RU"/>
              <a:pPr>
                <a:defRPr/>
              </a:pPr>
              <a:t>20.11.2014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20EFBA8-8455-4E0C-95A5-BE74EF5A00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23396D-E75D-4285-BEFB-DEF0F217F2E0}" type="datetimeFigureOut">
              <a:rPr lang="ru-RU"/>
              <a:pPr>
                <a:defRPr/>
              </a:pPr>
              <a:t>20.11.2014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E86D5-9DFD-4D2C-928E-C27D843F1E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15D28-4E56-49EF-800C-C2737F1D6EC3}" type="datetimeFigureOut">
              <a:rPr lang="ru-RU"/>
              <a:pPr>
                <a:defRPr/>
              </a:pPr>
              <a:t>20.11.2014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78A18-BC4F-46B9-9255-031042B64E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2A4AC-17C0-4ED5-BD1E-32D8F1EEEE70}" type="datetimeFigureOut">
              <a:rPr lang="ru-RU"/>
              <a:pPr>
                <a:defRPr/>
              </a:pPr>
              <a:t>20.11.2014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FB8A5-9761-4B7D-86AC-20D0B762FA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B0A32-7E41-4A3E-85CA-DC3028AB7C27}" type="datetimeFigureOut">
              <a:rPr lang="ru-RU"/>
              <a:pPr>
                <a:defRPr/>
              </a:pPr>
              <a:t>20.11.2014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F2EBA-58D1-4711-A171-16E886A225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FF9169D-0311-41DC-A6C1-1810B7EE4D54}" type="datetimeFigureOut">
              <a:rPr lang="ru-RU"/>
              <a:pPr>
                <a:defRPr/>
              </a:pPr>
              <a:t>20.11.2014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C454008-4BAE-42D7-AD25-76A1856B0C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2" r:id="rId2"/>
    <p:sldLayoutId id="2147483671" r:id="rId3"/>
    <p:sldLayoutId id="2147483670" r:id="rId4"/>
    <p:sldLayoutId id="2147483675" r:id="rId5"/>
    <p:sldLayoutId id="2147483676" r:id="rId6"/>
    <p:sldLayoutId id="2147483669" r:id="rId7"/>
    <p:sldLayoutId id="2147483668" r:id="rId8"/>
    <p:sldLayoutId id="2147483667" r:id="rId9"/>
    <p:sldLayoutId id="2147483666" r:id="rId10"/>
    <p:sldLayoutId id="2147483665" r:id="rId11"/>
    <p:sldLayoutId id="2147483664" r:id="rId12"/>
    <p:sldLayoutId id="2147483673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1" fontAlgn="base" hangingPunct="1">
        <a:spcBef>
          <a:spcPts val="300"/>
        </a:spcBef>
        <a:spcAft>
          <a:spcPct val="0"/>
        </a:spcAft>
        <a:buClr>
          <a:srgbClr val="DE6C36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1" fontAlgn="base" hangingPunct="1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1" fontAlgn="base" hangingPunct="1">
        <a:spcBef>
          <a:spcPts val="300"/>
        </a:spcBef>
        <a:spcAft>
          <a:spcPct val="0"/>
        </a:spcAft>
        <a:buClr>
          <a:srgbClr val="DE6C36"/>
        </a:buClr>
        <a:buFont typeface="Georgia" pitchFamily="18" charset="0"/>
        <a:buChar char="▫"/>
        <a:defRPr sz="2000" kern="1200">
          <a:solidFill>
            <a:srgbClr val="DE6C36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source=wiz&amp;text=%D0%BA%D0%B0%D1%80%D1%82%D0%B8%D0%BD%D0%BA%D0%B8%20%D0%B2%D0%BE%D0%BF%D1%80%D0%BE%D1%81%D0%B8%D1%82%D0%B5%D0%BB%D1%8C%D0%BD%D1%8B%D0%B9%20%D0%B7%D0%BD%D0%B0%D0%BA&amp;noreask=1&amp;img_url=http://activerain.com/image_store/uploads/5/2/8/9/1/ar127314887019825.jpg&amp;pos=23&amp;rpt=simage&amp;lr=50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1563" y="642938"/>
            <a:ext cx="7772400" cy="1470025"/>
          </a:xfrm>
        </p:spPr>
        <p:txBody>
          <a:bodyPr/>
          <a:lstStyle/>
          <a:p>
            <a:pPr eaLnBrk="1" hangingPunct="1"/>
            <a:r>
              <a:rPr lang="ru-RU" sz="3600" b="1" smtClean="0">
                <a:solidFill>
                  <a:schemeClr val="tx1"/>
                </a:solidFill>
              </a:rPr>
              <a:t> ЭВРИСТИЧЕСКИЕ ЗАДАНИЯ</a:t>
            </a:r>
            <a:br>
              <a:rPr lang="ru-RU" sz="3600" b="1" smtClean="0">
                <a:solidFill>
                  <a:schemeClr val="tx1"/>
                </a:solidFill>
              </a:rPr>
            </a:br>
            <a:r>
              <a:rPr lang="ru-RU" sz="3600" b="1" smtClean="0">
                <a:solidFill>
                  <a:schemeClr val="tx1"/>
                </a:solidFill>
              </a:rPr>
              <a:t>           НА УРОКАХ </a:t>
            </a:r>
            <a:r>
              <a:rPr lang="ru-RU" sz="3600" b="1" smtClean="0">
                <a:solidFill>
                  <a:schemeClr val="tx1"/>
                </a:solidFill>
                <a:latin typeface="Arial" charset="0"/>
              </a:rPr>
              <a:t>БИОЛОГИИ</a:t>
            </a:r>
            <a:endParaRPr lang="ru-RU" sz="360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00438" y="2786063"/>
            <a:ext cx="4953000" cy="1609725"/>
          </a:xfrm>
        </p:spPr>
        <p:txBody>
          <a:bodyPr/>
          <a:lstStyle/>
          <a:p>
            <a:pPr marL="63500" algn="r" eaLnBrk="1" hangingPunct="1"/>
            <a:endParaRPr lang="ru-RU" smtClean="0">
              <a:solidFill>
                <a:schemeClr val="tx1"/>
              </a:solidFill>
            </a:endParaRPr>
          </a:p>
        </p:txBody>
      </p:sp>
      <p:pic>
        <p:nvPicPr>
          <p:cNvPr id="5" name="Picture 13" descr="ANd9GcQ6IRHTTcYUkiJtTw_xNotIardxt0_fA6FTS8QXjaiGEORZIk0&amp;t=1&amp;usg=__NPm1bhA1j3G3RaHe7geG6j2LimM=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2286000"/>
            <a:ext cx="2587625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6" descr="j008895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00" y="5000625"/>
            <a:ext cx="2636838" cy="150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«</a:t>
            </a:r>
            <a:r>
              <a:rPr lang="ru-RU" b="1" smtClean="0"/>
              <a:t>Маленькие «зверушки»</a:t>
            </a:r>
          </a:p>
        </p:txBody>
      </p:sp>
      <p:sp>
        <p:nvSpPr>
          <p:cNvPr id="2355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1. Маленькие «зверушки»</a:t>
            </a:r>
            <a:endParaRPr lang="ru-RU" smtClean="0"/>
          </a:p>
          <a:p>
            <a:pPr eaLnBrk="1" hangingPunct="1"/>
            <a:r>
              <a:rPr lang="ru-RU" smtClean="0"/>
              <a:t>2.Строение бактерий</a:t>
            </a:r>
          </a:p>
          <a:p>
            <a:pPr eaLnBrk="1" hangingPunct="1"/>
            <a:r>
              <a:rPr lang="ru-RU" smtClean="0"/>
              <a:t>3.Извлечение информации из текста и рисунка. </a:t>
            </a:r>
          </a:p>
          <a:p>
            <a:pPr eaLnBrk="1" hangingPunct="1"/>
            <a:r>
              <a:rPr lang="ru-RU" smtClean="0"/>
              <a:t>4.Постановка цели и задач урока</a:t>
            </a:r>
          </a:p>
          <a:p>
            <a:pPr eaLnBrk="1" hangingPunct="1"/>
            <a:r>
              <a:rPr lang="ru-RU" smtClean="0"/>
              <a:t>5.Анализ представленной информации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1066800"/>
          </a:xfrm>
        </p:spPr>
        <p:txBody>
          <a:bodyPr/>
          <a:lstStyle/>
          <a:p>
            <a:pPr eaLnBrk="1" hangingPunct="1"/>
            <a:r>
              <a:rPr lang="ru-RU" smtClean="0"/>
              <a:t>6.Текст задания</a:t>
            </a:r>
          </a:p>
        </p:txBody>
      </p:sp>
      <p:sp>
        <p:nvSpPr>
          <p:cNvPr id="25602" name="Rectangle 3"/>
          <p:cNvSpPr>
            <a:spLocks noGrp="1"/>
          </p:cNvSpPr>
          <p:nvPr>
            <p:ph type="body" idx="1"/>
          </p:nvPr>
        </p:nvSpPr>
        <p:spPr>
          <a:xfrm>
            <a:off x="457200" y="1341438"/>
            <a:ext cx="8229600" cy="5232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000" smtClean="0"/>
              <a:t>Посмотрите на слайд и прочитайте историческую справку. </a:t>
            </a:r>
            <a:endParaRPr lang="ru-RU" sz="2000" i="1" smtClean="0"/>
          </a:p>
          <a:p>
            <a:pPr eaLnBrk="1" hangingPunct="1">
              <a:lnSpc>
                <a:spcPct val="90000"/>
              </a:lnSpc>
            </a:pPr>
            <a:r>
              <a:rPr lang="ru-RU" sz="2000" i="1" smtClean="0"/>
              <a:t>В 1676 году голландец Левенгук изучал, почему корни некоторых растений столь едки и остры на вкус. Чтобы понять это он клал корни на некоторое время в воду, а затем наблюдал под микроскопом капельку полученного настоя. В ней он увидел маленьких “зверушек”, которые сновали в воде и имели самые разные формы. Огромное множество таких необычайно быстро движущих “зверушек” он нашел и в зубном налете.</a:t>
            </a:r>
          </a:p>
          <a:p>
            <a:pPr eaLnBrk="1" hangingPunct="1">
              <a:lnSpc>
                <a:spcPct val="90000"/>
              </a:lnSpc>
              <a:buFont typeface="Georgia" pitchFamily="18" charset="0"/>
              <a:buNone/>
            </a:pPr>
            <a:endParaRPr lang="ru-RU" sz="2000" smtClean="0"/>
          </a:p>
          <a:p>
            <a:pPr eaLnBrk="1" hangingPunct="1">
              <a:lnSpc>
                <a:spcPct val="90000"/>
              </a:lnSpc>
            </a:pPr>
            <a:r>
              <a:rPr lang="ru-RU" sz="2000" smtClean="0"/>
              <a:t>К этим процессам причастны организмы одного из царств живой природы.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smtClean="0"/>
              <a:t>Как вы думаете, кто они?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smtClean="0"/>
              <a:t>Какие свойства и признаки организмов описаны в рассказе?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smtClean="0"/>
              <a:t>Обрисуйте в общих чертах шаги, необходимые для изучения данных существ?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928688"/>
            <a:ext cx="8229600" cy="1066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Критерии оценивания: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26626" name="Picture 2" descr="http://im3-tub-ru.yandex.net/i?id=940931129-56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2500313"/>
            <a:ext cx="1714500" cy="364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Text Box 6"/>
          <p:cNvSpPr txBox="1">
            <a:spLocks noChangeArrowheads="1"/>
          </p:cNvSpPr>
          <p:nvPr/>
        </p:nvSpPr>
        <p:spPr bwMode="auto">
          <a:xfrm>
            <a:off x="1835150" y="1412875"/>
            <a:ext cx="7308850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/>
              <a:t>Оценка «5»</a:t>
            </a:r>
            <a:r>
              <a:rPr lang="ru-RU" sz="2800" i="1"/>
              <a:t> -  </a:t>
            </a:r>
            <a:r>
              <a:rPr lang="ru-RU" sz="2800"/>
              <a:t>определены организмы и выделены их признаки ;сформулированы цели (репродуктивная , познавательная, исследовательская);</a:t>
            </a:r>
            <a:endParaRPr lang="ru-RU" sz="2800" i="1"/>
          </a:p>
          <a:p>
            <a:r>
              <a:rPr lang="ru-RU" sz="2800" b="1" i="1"/>
              <a:t>Оценка «4»</a:t>
            </a:r>
            <a:r>
              <a:rPr lang="ru-RU" sz="2800" i="1"/>
              <a:t> - </a:t>
            </a:r>
            <a:r>
              <a:rPr lang="ru-RU" sz="2800"/>
              <a:t>определены организмы и выделены их признаки ;сформулирована цель.</a:t>
            </a:r>
            <a:endParaRPr lang="ru-RU" sz="2800" i="1"/>
          </a:p>
          <a:p>
            <a:r>
              <a:rPr lang="ru-RU" sz="2800" b="1" i="1"/>
              <a:t>Оценка «3»</a:t>
            </a:r>
            <a:r>
              <a:rPr lang="ru-RU" sz="2800" i="1"/>
              <a:t> - </a:t>
            </a:r>
            <a:r>
              <a:rPr lang="ru-RU" sz="2800"/>
              <a:t>определены организмы и выделены их признаки ; цели не выделены.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>
          <a:xfrm>
            <a:off x="0" y="642938"/>
            <a:ext cx="8229600" cy="1066800"/>
          </a:xfrm>
        </p:spPr>
        <p:txBody>
          <a:bodyPr/>
          <a:lstStyle/>
          <a:p>
            <a:pPr eaLnBrk="1" hangingPunct="1"/>
            <a:r>
              <a:rPr lang="ru-RU" sz="3600" b="1" smtClean="0"/>
              <a:t>«Компьютерная игра «Агроферма»</a:t>
            </a:r>
          </a:p>
        </p:txBody>
      </p:sp>
      <p:sp>
        <p:nvSpPr>
          <p:cNvPr id="27650" name="Text Box 15"/>
          <p:cNvSpPr txBox="1">
            <a:spLocks noChangeArrowheads="1"/>
          </p:cNvSpPr>
          <p:nvPr/>
        </p:nvSpPr>
        <p:spPr bwMode="auto">
          <a:xfrm>
            <a:off x="539750" y="1628775"/>
            <a:ext cx="8280400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1. </a:t>
            </a:r>
            <a:r>
              <a:rPr lang="ru-RU" sz="2800" b="1"/>
              <a:t>«Компьютерная игра «Агроферма»</a:t>
            </a:r>
            <a:endParaRPr lang="ru-RU" sz="2800"/>
          </a:p>
          <a:p>
            <a:r>
              <a:rPr lang="ru-RU" sz="2800"/>
              <a:t>2</a:t>
            </a:r>
            <a:r>
              <a:rPr lang="ru-RU" sz="2800" b="1"/>
              <a:t>. </a:t>
            </a:r>
            <a:r>
              <a:rPr lang="ru-RU" sz="2800"/>
              <a:t>Условия прорастания семян</a:t>
            </a:r>
          </a:p>
          <a:p>
            <a:r>
              <a:rPr lang="ru-RU" sz="2800"/>
              <a:t>3. Постановка цели, определение этапов последовательности выращивание растений.</a:t>
            </a:r>
          </a:p>
          <a:p>
            <a:r>
              <a:rPr lang="ru-RU" sz="2800"/>
              <a:t>4. Памятка (инструкция) выращивания растений</a:t>
            </a:r>
          </a:p>
          <a:p>
            <a:r>
              <a:rPr lang="ru-RU" sz="2800"/>
              <a:t>5. Работа с дополнительной литературой, умение составлять алгоритм работы и её планирование.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latin typeface="Arial" charset="0"/>
              </a:rPr>
              <a:t>6. Текст задания</a:t>
            </a:r>
          </a:p>
        </p:txBody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/>
              <a:t>Вы получили задание в игре вырастить большой урожай огурцов и фасоли, чтобы прокормить обитателей вашей фермы. Для этого составьте памятку по проращиванию и посадке семян.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Критерии оценивания: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900113" y="2276475"/>
            <a:ext cx="7272337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 i="1"/>
              <a:t>оценка «5»</a:t>
            </a:r>
            <a:r>
              <a:rPr lang="ru-RU" sz="2800"/>
              <a:t> - последовательно указан алгоритм действий при посадке</a:t>
            </a:r>
          </a:p>
          <a:p>
            <a:r>
              <a:rPr lang="ru-RU" sz="2800"/>
              <a:t>       </a:t>
            </a:r>
            <a:r>
              <a:rPr lang="ru-RU" sz="2800" b="1" i="1"/>
              <a:t>оценка «4»</a:t>
            </a:r>
            <a:r>
              <a:rPr lang="ru-RU" sz="2800"/>
              <a:t> - допущены незначительные неточности</a:t>
            </a:r>
          </a:p>
          <a:p>
            <a:r>
              <a:rPr lang="ru-RU" sz="2800"/>
              <a:t>       </a:t>
            </a:r>
            <a:r>
              <a:rPr lang="ru-RU" sz="2800" b="1" i="1"/>
              <a:t>отметка «3»</a:t>
            </a:r>
            <a:r>
              <a:rPr lang="ru-RU" sz="2800"/>
              <a:t> - указаны только основные этапы</a:t>
            </a:r>
          </a:p>
        </p:txBody>
      </p:sp>
      <p:pic>
        <p:nvPicPr>
          <p:cNvPr id="28676" name="Picture 2" descr="http://im7-tub-ru.yandex.net/i?id=157351735-42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4643438"/>
            <a:ext cx="3429000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29600" cy="4392613"/>
          </a:xfrm>
        </p:spPr>
        <p:txBody>
          <a:bodyPr/>
          <a:lstStyle/>
          <a:p>
            <a:r>
              <a:rPr lang="ru-RU" smtClean="0"/>
              <a:t>Эвристические задания легко вписываются в любой этап современного урока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ctrTitle"/>
          </p:nvPr>
        </p:nvSpPr>
        <p:spPr>
          <a:xfrm>
            <a:off x="900113" y="765175"/>
            <a:ext cx="7772400" cy="1920875"/>
          </a:xfrm>
        </p:spPr>
        <p:txBody>
          <a:bodyPr/>
          <a:lstStyle/>
          <a:p>
            <a:r>
              <a:rPr lang="ru-RU" smtClean="0"/>
              <a:t>Урок :Строение семян 6В класс</a:t>
            </a:r>
            <a:br>
              <a:rPr lang="ru-RU" smtClean="0"/>
            </a:br>
            <a:r>
              <a:rPr lang="ru-RU" smtClean="0"/>
              <a:t>2013/2014</a:t>
            </a:r>
          </a:p>
        </p:txBody>
      </p:sp>
      <p:sp>
        <p:nvSpPr>
          <p:cNvPr id="41987" name="Rectang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109538"/>
            <a:endParaRPr lang="ru-RU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>
          <a:xfrm>
            <a:off x="3714744" y="357166"/>
            <a:ext cx="1928826" cy="64294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5400">
                <a:solidFill>
                  <a:srgbClr val="000000"/>
                </a:solidFill>
                <a:latin typeface="Franklin Gothic Book" pitchFamily="34" charset="0"/>
                <a:cs typeface="Arial" charset="0"/>
              </a:rPr>
              <a:t>Семя</a:t>
            </a:r>
            <a:endParaRPr lang="ru-RU">
              <a:solidFill>
                <a:srgbClr val="000000"/>
              </a:solidFill>
              <a:latin typeface="Franklin Gothic Book" pitchFamily="34" charset="0"/>
              <a:cs typeface="Arial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rot="10800000" flipV="1">
            <a:off x="1643063" y="714375"/>
            <a:ext cx="2106612" cy="8572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2714625" y="1357313"/>
            <a:ext cx="2143125" cy="1571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0" idx="3"/>
          </p:cNvCxnSpPr>
          <p:nvPr/>
        </p:nvCxnSpPr>
        <p:spPr>
          <a:xfrm>
            <a:off x="5643563" y="677863"/>
            <a:ext cx="1857375" cy="8223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Блок-схема: процесс 18"/>
          <p:cNvSpPr/>
          <p:nvPr/>
        </p:nvSpPr>
        <p:spPr>
          <a:xfrm>
            <a:off x="214282" y="1571612"/>
            <a:ext cx="2643206" cy="857256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3600" b="1">
                <a:solidFill>
                  <a:srgbClr val="000000"/>
                </a:solidFill>
                <a:latin typeface="Franklin Gothic Book" pitchFamily="34" charset="0"/>
                <a:cs typeface="Arial" charset="0"/>
              </a:rPr>
              <a:t>кожура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4857752" y="1500174"/>
            <a:ext cx="4143404" cy="171451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3600" b="1">
                <a:solidFill>
                  <a:srgbClr val="000000"/>
                </a:solidFill>
                <a:latin typeface="Franklin Gothic Book" pitchFamily="34" charset="0"/>
                <a:cs typeface="Arial" charset="0"/>
              </a:rPr>
              <a:t>Запас питательных веществ (эндосперм)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1214414" y="3214686"/>
            <a:ext cx="2928958" cy="7858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3600" b="1">
                <a:solidFill>
                  <a:srgbClr val="000000"/>
                </a:solidFill>
                <a:latin typeface="Franklin Gothic Book" pitchFamily="34" charset="0"/>
                <a:cs typeface="Arial" charset="0"/>
              </a:rPr>
              <a:t>зародыш</a:t>
            </a:r>
            <a:endParaRPr lang="ru-RU" b="1">
              <a:solidFill>
                <a:srgbClr val="000000"/>
              </a:solidFill>
              <a:latin typeface="Franklin Gothic Book" pitchFamily="34" charset="0"/>
              <a:cs typeface="Arial" charset="0"/>
            </a:endParaRPr>
          </a:p>
        </p:txBody>
      </p:sp>
      <p:cxnSp>
        <p:nvCxnSpPr>
          <p:cNvPr id="24" name="Прямая со стрелкой 23"/>
          <p:cNvCxnSpPr/>
          <p:nvPr/>
        </p:nvCxnSpPr>
        <p:spPr>
          <a:xfrm rot="5400000">
            <a:off x="1000125" y="4214813"/>
            <a:ext cx="1071563" cy="6429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16200000" flipH="1">
            <a:off x="1821657" y="4893468"/>
            <a:ext cx="2000250" cy="214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16200000" flipH="1">
            <a:off x="3714751" y="4214812"/>
            <a:ext cx="2000250" cy="1571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Блок-схема: процесс 33"/>
          <p:cNvSpPr/>
          <p:nvPr/>
        </p:nvSpPr>
        <p:spPr>
          <a:xfrm>
            <a:off x="132732" y="5090996"/>
            <a:ext cx="2000232" cy="857256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3600" b="1">
                <a:solidFill>
                  <a:srgbClr val="000000"/>
                </a:solidFill>
                <a:latin typeface="Franklin Gothic Book" pitchFamily="34" charset="0"/>
                <a:cs typeface="Arial" charset="0"/>
              </a:rPr>
              <a:t>корешок</a:t>
            </a:r>
            <a:endParaRPr lang="ru-RU" b="1">
              <a:solidFill>
                <a:srgbClr val="000000"/>
              </a:solidFill>
              <a:latin typeface="Franklin Gothic Book" pitchFamily="34" charset="0"/>
              <a:cs typeface="Arial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1857356" y="6013214"/>
            <a:ext cx="2357454" cy="78579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3600" b="1">
                <a:solidFill>
                  <a:schemeClr val="tx1"/>
                </a:solidFill>
                <a:latin typeface="Franklin Gothic Book" pitchFamily="34" charset="0"/>
                <a:cs typeface="Arial" charset="0"/>
              </a:rPr>
              <a:t>почечка</a:t>
            </a:r>
            <a:endParaRPr lang="ru-RU" b="1">
              <a:solidFill>
                <a:schemeClr val="tx1"/>
              </a:solidFill>
              <a:latin typeface="Franklin Gothic Book" pitchFamily="34" charset="0"/>
              <a:cs typeface="Arial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4857752" y="5983718"/>
            <a:ext cx="2928958" cy="78579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3600" b="1">
                <a:solidFill>
                  <a:schemeClr val="tx1"/>
                </a:solidFill>
                <a:latin typeface="Franklin Gothic Book" pitchFamily="34" charset="0"/>
                <a:cs typeface="Arial" charset="0"/>
              </a:rPr>
              <a:t>стебелек</a:t>
            </a:r>
            <a:endParaRPr lang="ru-RU" b="1">
              <a:solidFill>
                <a:schemeClr val="tx1"/>
              </a:solidFill>
              <a:latin typeface="Franklin Gothic Book" pitchFamily="34" charset="0"/>
              <a:cs typeface="Arial" charset="0"/>
            </a:endParaRPr>
          </a:p>
        </p:txBody>
      </p:sp>
      <p:cxnSp>
        <p:nvCxnSpPr>
          <p:cNvPr id="50" name="Прямая со стрелкой 49"/>
          <p:cNvCxnSpPr>
            <a:stCxn id="0" idx="3"/>
            <a:endCxn id="0" idx="0"/>
          </p:cNvCxnSpPr>
          <p:nvPr/>
        </p:nvCxnSpPr>
        <p:spPr>
          <a:xfrm>
            <a:off x="4143375" y="3608388"/>
            <a:ext cx="3048000" cy="8334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Блок-схема: процесс 50"/>
          <p:cNvSpPr/>
          <p:nvPr/>
        </p:nvSpPr>
        <p:spPr>
          <a:xfrm>
            <a:off x="5298826" y="4441578"/>
            <a:ext cx="3786182" cy="928694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3600" b="1">
                <a:solidFill>
                  <a:schemeClr val="tx1"/>
                </a:solidFill>
                <a:latin typeface="Franklin Gothic Book" pitchFamily="34" charset="0"/>
                <a:cs typeface="Arial" charset="0"/>
              </a:rPr>
              <a:t>1 или 2 семядоли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536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5363" name="Picture 2" descr="http://im3-tub-ru.yandex.net/i?id=632977176-15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500063"/>
            <a:ext cx="4071938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2" descr="http://im2-tub-ru.yandex.net/i?id=39996163-07-72&amp;n=21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38" y="1071563"/>
            <a:ext cx="2643187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Условия прорастания семян</a:t>
            </a:r>
          </a:p>
        </p:txBody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388" y="333375"/>
            <a:ext cx="8785225" cy="1143000"/>
          </a:xfrm>
        </p:spPr>
        <p:txBody>
          <a:bodyPr/>
          <a:lstStyle/>
          <a:p>
            <a:r>
              <a:rPr lang="ru-RU" sz="2800" smtClean="0">
                <a:solidFill>
                  <a:schemeClr val="tx1"/>
                </a:solidFill>
                <a:latin typeface="Monotype Corsiva" pitchFamily="66" charset="0"/>
              </a:rPr>
              <a:t>Мы предположили,</a:t>
            </a:r>
            <a:br>
              <a:rPr lang="ru-RU" sz="2800" smtClean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sz="2800" smtClean="0">
                <a:solidFill>
                  <a:schemeClr val="tx1"/>
                </a:solidFill>
                <a:latin typeface="Monotype Corsiva" pitchFamily="66" charset="0"/>
              </a:rPr>
              <a:t> что семенам для прорастания необходимы:</a:t>
            </a:r>
          </a:p>
        </p:txBody>
      </p:sp>
      <p:sp>
        <p:nvSpPr>
          <p:cNvPr id="45059" name="Line 4"/>
          <p:cNvSpPr>
            <a:spLocks noChangeShapeType="1"/>
          </p:cNvSpPr>
          <p:nvPr/>
        </p:nvSpPr>
        <p:spPr bwMode="auto">
          <a:xfrm flipH="1">
            <a:off x="2195513" y="1484313"/>
            <a:ext cx="863600" cy="9366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5060" name="Line 5"/>
          <p:cNvSpPr>
            <a:spLocks noChangeShapeType="1"/>
          </p:cNvSpPr>
          <p:nvPr/>
        </p:nvSpPr>
        <p:spPr bwMode="auto">
          <a:xfrm flipH="1">
            <a:off x="2484438" y="1484313"/>
            <a:ext cx="1366837" cy="31686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5061" name="Line 6"/>
          <p:cNvSpPr>
            <a:spLocks noChangeShapeType="1"/>
          </p:cNvSpPr>
          <p:nvPr/>
        </p:nvSpPr>
        <p:spPr bwMode="auto">
          <a:xfrm>
            <a:off x="5003800" y="1484313"/>
            <a:ext cx="1584325" cy="31686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5062" name="Line 7"/>
          <p:cNvSpPr>
            <a:spLocks noChangeShapeType="1"/>
          </p:cNvSpPr>
          <p:nvPr/>
        </p:nvSpPr>
        <p:spPr bwMode="auto">
          <a:xfrm>
            <a:off x="5795963" y="1484313"/>
            <a:ext cx="936625" cy="10080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5063" name="Oval 8"/>
          <p:cNvSpPr>
            <a:spLocks noChangeArrowheads="1"/>
          </p:cNvSpPr>
          <p:nvPr/>
        </p:nvSpPr>
        <p:spPr bwMode="auto">
          <a:xfrm>
            <a:off x="179388" y="2349500"/>
            <a:ext cx="2592387" cy="2016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064" name="Oval 14"/>
          <p:cNvSpPr>
            <a:spLocks noChangeArrowheads="1"/>
          </p:cNvSpPr>
          <p:nvPr/>
        </p:nvSpPr>
        <p:spPr bwMode="auto">
          <a:xfrm>
            <a:off x="827088" y="4652963"/>
            <a:ext cx="2592387" cy="2016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065" name="Oval 15"/>
          <p:cNvSpPr>
            <a:spLocks noChangeArrowheads="1"/>
          </p:cNvSpPr>
          <p:nvPr/>
        </p:nvSpPr>
        <p:spPr bwMode="auto">
          <a:xfrm>
            <a:off x="5651500" y="4652963"/>
            <a:ext cx="2592388" cy="2016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066" name="Oval 16"/>
          <p:cNvSpPr>
            <a:spLocks noChangeArrowheads="1"/>
          </p:cNvSpPr>
          <p:nvPr/>
        </p:nvSpPr>
        <p:spPr bwMode="auto">
          <a:xfrm>
            <a:off x="6372225" y="2420938"/>
            <a:ext cx="2592388" cy="2016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067" name="Oval 24"/>
          <p:cNvSpPr>
            <a:spLocks noChangeArrowheads="1"/>
          </p:cNvSpPr>
          <p:nvPr/>
        </p:nvSpPr>
        <p:spPr bwMode="auto">
          <a:xfrm>
            <a:off x="3203575" y="3429000"/>
            <a:ext cx="2592388" cy="2016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068" name="Line 25"/>
          <p:cNvSpPr>
            <a:spLocks noChangeShapeType="1"/>
          </p:cNvSpPr>
          <p:nvPr/>
        </p:nvSpPr>
        <p:spPr bwMode="auto">
          <a:xfrm>
            <a:off x="4427538" y="1557338"/>
            <a:ext cx="0" cy="1800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pic>
        <p:nvPicPr>
          <p:cNvPr id="45069" name="Picture 26" descr="фото флористика 109"/>
          <p:cNvPicPr>
            <a:picLocks noChangeAspect="1" noChangeArrowheads="1"/>
          </p:cNvPicPr>
          <p:nvPr/>
        </p:nvPicPr>
        <p:blipFill>
          <a:blip r:embed="rId2">
            <a:lum bright="18000" contrast="30000"/>
          </a:blip>
          <a:srcRect/>
          <a:stretch>
            <a:fillRect/>
          </a:stretch>
        </p:blipFill>
        <p:spPr bwMode="auto">
          <a:xfrm>
            <a:off x="827088" y="2924175"/>
            <a:ext cx="1150937" cy="117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70" name="Picture 27" descr="фото флористика 108"/>
          <p:cNvPicPr>
            <a:picLocks noChangeAspect="1" noChangeArrowheads="1"/>
          </p:cNvPicPr>
          <p:nvPr/>
        </p:nvPicPr>
        <p:blipFill>
          <a:blip r:embed="rId3">
            <a:lum bright="12000" contrast="36000"/>
          </a:blip>
          <a:srcRect/>
          <a:stretch>
            <a:fillRect/>
          </a:stretch>
        </p:blipFill>
        <p:spPr bwMode="auto">
          <a:xfrm>
            <a:off x="1258888" y="5229225"/>
            <a:ext cx="1692275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71" name="Picture 28" descr="фото флористика 106"/>
          <p:cNvPicPr>
            <a:picLocks noChangeAspect="1" noChangeArrowheads="1"/>
          </p:cNvPicPr>
          <p:nvPr/>
        </p:nvPicPr>
        <p:blipFill>
          <a:blip r:embed="rId4">
            <a:lum bright="18000" contrast="42000"/>
          </a:blip>
          <a:srcRect/>
          <a:stretch>
            <a:fillRect/>
          </a:stretch>
        </p:blipFill>
        <p:spPr bwMode="auto">
          <a:xfrm>
            <a:off x="6227763" y="5300663"/>
            <a:ext cx="14605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72" name="Picture 29" descr="фото флористика 104"/>
          <p:cNvPicPr>
            <a:picLocks noChangeAspect="1" noChangeArrowheads="1"/>
          </p:cNvPicPr>
          <p:nvPr/>
        </p:nvPicPr>
        <p:blipFill>
          <a:blip r:embed="rId5">
            <a:lum bright="18000" contrast="54000"/>
          </a:blip>
          <a:srcRect/>
          <a:stretch>
            <a:fillRect/>
          </a:stretch>
        </p:blipFill>
        <p:spPr bwMode="auto">
          <a:xfrm>
            <a:off x="7019925" y="3141663"/>
            <a:ext cx="1352550" cy="101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73" name="Picture 30" descr="фото флористика 105"/>
          <p:cNvPicPr>
            <a:picLocks noChangeAspect="1" noChangeArrowheads="1"/>
          </p:cNvPicPr>
          <p:nvPr/>
        </p:nvPicPr>
        <p:blipFill>
          <a:blip r:embed="rId6">
            <a:lum bright="12000" contrast="36000"/>
          </a:blip>
          <a:srcRect/>
          <a:stretch>
            <a:fillRect/>
          </a:stretch>
        </p:blipFill>
        <p:spPr bwMode="auto">
          <a:xfrm>
            <a:off x="3995738" y="4005263"/>
            <a:ext cx="11144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74" name="Text Box 31"/>
          <p:cNvSpPr txBox="1">
            <a:spLocks noChangeArrowheads="1"/>
          </p:cNvSpPr>
          <p:nvPr/>
        </p:nvSpPr>
        <p:spPr bwMode="auto">
          <a:xfrm>
            <a:off x="900113" y="2492375"/>
            <a:ext cx="1079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rgbClr val="003300"/>
                </a:solidFill>
              </a:rPr>
              <a:t>тепло</a:t>
            </a:r>
          </a:p>
        </p:txBody>
      </p:sp>
      <p:sp>
        <p:nvSpPr>
          <p:cNvPr id="45075" name="Text Box 32"/>
          <p:cNvSpPr txBox="1">
            <a:spLocks noChangeArrowheads="1"/>
          </p:cNvSpPr>
          <p:nvPr/>
        </p:nvSpPr>
        <p:spPr bwMode="auto">
          <a:xfrm>
            <a:off x="1331913" y="4797425"/>
            <a:ext cx="1584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rgbClr val="003300"/>
                </a:solidFill>
              </a:rPr>
              <a:t>вода и воздух</a:t>
            </a:r>
          </a:p>
        </p:txBody>
      </p:sp>
      <p:sp>
        <p:nvSpPr>
          <p:cNvPr id="45076" name="Text Box 33"/>
          <p:cNvSpPr txBox="1">
            <a:spLocks noChangeArrowheads="1"/>
          </p:cNvSpPr>
          <p:nvPr/>
        </p:nvSpPr>
        <p:spPr bwMode="auto">
          <a:xfrm>
            <a:off x="4067175" y="3500438"/>
            <a:ext cx="936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rgbClr val="003300"/>
                </a:solidFill>
              </a:rPr>
              <a:t>свет</a:t>
            </a:r>
          </a:p>
        </p:txBody>
      </p:sp>
      <p:sp>
        <p:nvSpPr>
          <p:cNvPr id="45077" name="Text Box 34"/>
          <p:cNvSpPr txBox="1">
            <a:spLocks noChangeArrowheads="1"/>
          </p:cNvSpPr>
          <p:nvPr/>
        </p:nvSpPr>
        <p:spPr bwMode="auto">
          <a:xfrm>
            <a:off x="7092950" y="2565400"/>
            <a:ext cx="11509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rgbClr val="003300"/>
                </a:solidFill>
              </a:rPr>
              <a:t>почва</a:t>
            </a:r>
          </a:p>
        </p:txBody>
      </p:sp>
      <p:sp>
        <p:nvSpPr>
          <p:cNvPr id="45078" name="Text Box 35"/>
          <p:cNvSpPr txBox="1">
            <a:spLocks noChangeArrowheads="1"/>
          </p:cNvSpPr>
          <p:nvPr/>
        </p:nvSpPr>
        <p:spPr bwMode="auto">
          <a:xfrm>
            <a:off x="6372225" y="4797425"/>
            <a:ext cx="1152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rgbClr val="003300"/>
                </a:solidFill>
              </a:rPr>
              <a:t>пища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29600" cy="1066800"/>
          </a:xfrm>
        </p:spPr>
        <p:txBody>
          <a:bodyPr/>
          <a:lstStyle/>
          <a:p>
            <a:r>
              <a:rPr lang="ru-RU" smtClean="0"/>
              <a:t>Задание «Семечка»</a:t>
            </a:r>
          </a:p>
        </p:txBody>
      </p:sp>
      <p:sp>
        <p:nvSpPr>
          <p:cNvPr id="46083" name="Rectangle 3"/>
          <p:cNvSpPr>
            <a:spLocks noGrp="1"/>
          </p:cNvSpPr>
          <p:nvPr>
            <p:ph type="body" idx="1"/>
          </p:nvPr>
        </p:nvSpPr>
        <p:spPr>
          <a:xfrm>
            <a:off x="457200" y="1700213"/>
            <a:ext cx="8229600" cy="48736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mtClean="0"/>
              <a:t>Представьте себе, что вы – это семя какого-то необыкновенного растения, которое ещё не изучено и не описано учеными</a:t>
            </a:r>
          </a:p>
          <a:p>
            <a:pPr>
              <a:lnSpc>
                <a:spcPct val="90000"/>
              </a:lnSpc>
            </a:pPr>
            <a:r>
              <a:rPr lang="ru-RU" smtClean="0"/>
              <a:t>Чем ты отличаешься от других растений?</a:t>
            </a:r>
          </a:p>
          <a:p>
            <a:pPr>
              <a:lnSpc>
                <a:spcPct val="90000"/>
              </a:lnSpc>
            </a:pPr>
            <a:r>
              <a:rPr lang="ru-RU" smtClean="0"/>
              <a:t>Расскажи от имени семечка, какое настроение у тебя весной, что с тобой происходит в данное время, какие условия необходимы, что бы из тебя выросло растение? Нарисуй, в какое растение ты превратишься, скажем, через 1 месяц?</a:t>
            </a:r>
          </a:p>
          <a:p>
            <a:pPr>
              <a:lnSpc>
                <a:spcPct val="90000"/>
              </a:lnSpc>
            </a:pPr>
            <a:r>
              <a:rPr lang="ru-RU" smtClean="0"/>
              <a:t>Приведите к рисунку комментарии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Критерии оценивания: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900113" y="2276475"/>
            <a:ext cx="7272337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 i="1"/>
              <a:t>оценка «5»</a:t>
            </a:r>
            <a:r>
              <a:rPr lang="ru-RU" sz="2800"/>
              <a:t> - последовательно даны ответы на все вопросы</a:t>
            </a:r>
          </a:p>
          <a:p>
            <a:r>
              <a:rPr lang="ru-RU" sz="2800"/>
              <a:t>       </a:t>
            </a:r>
            <a:r>
              <a:rPr lang="ru-RU" sz="2800" b="1" i="1"/>
              <a:t>оценка «4»</a:t>
            </a:r>
            <a:r>
              <a:rPr lang="ru-RU" sz="2800"/>
              <a:t> - некоторые ответы не даны или нет рисунка.</a:t>
            </a:r>
          </a:p>
          <a:p>
            <a:r>
              <a:rPr lang="ru-RU" sz="2800"/>
              <a:t>       </a:t>
            </a:r>
            <a:r>
              <a:rPr lang="ru-RU" sz="2800" b="1" i="1"/>
              <a:t>отметка «3»</a:t>
            </a:r>
            <a:r>
              <a:rPr lang="ru-RU" sz="2800"/>
              <a:t> - даны ответы только на основные вопросы о строении семени</a:t>
            </a:r>
          </a:p>
        </p:txBody>
      </p:sp>
      <p:pic>
        <p:nvPicPr>
          <p:cNvPr id="48132" name="Picture 2" descr="http://im7-tub-ru.yandex.net/i?id=157351735-42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43663" y="5113338"/>
            <a:ext cx="2700337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71" name="Rectangle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Результаты </a:t>
            </a:r>
          </a:p>
        </p:txBody>
      </p:sp>
      <p:graphicFrame>
        <p:nvGraphicFramePr>
          <p:cNvPr id="49173" name="Group 21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2909887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747713"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DE6C36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DE6C36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DE6C36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2175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DE6C36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DE6C36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DE6C36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84213" y="620713"/>
            <a:ext cx="7200900" cy="5715000"/>
            <a:chOff x="1008" y="336"/>
            <a:chExt cx="3720" cy="3600"/>
          </a:xfrm>
        </p:grpSpPr>
        <p:grpSp>
          <p:nvGrpSpPr>
            <p:cNvPr id="33802" name="Group 3"/>
            <p:cNvGrpSpPr>
              <a:grpSpLocks/>
            </p:cNvGrpSpPr>
            <p:nvPr/>
          </p:nvGrpSpPr>
          <p:grpSpPr bwMode="auto">
            <a:xfrm>
              <a:off x="1056" y="457"/>
              <a:ext cx="3609" cy="3396"/>
              <a:chOff x="1056" y="457"/>
              <a:chExt cx="3609" cy="3396"/>
            </a:xfrm>
          </p:grpSpPr>
          <p:sp>
            <p:nvSpPr>
              <p:cNvPr id="33804" name="Freeform 4"/>
              <p:cNvSpPr>
                <a:spLocks/>
              </p:cNvSpPr>
              <p:nvPr/>
            </p:nvSpPr>
            <p:spPr bwMode="auto">
              <a:xfrm>
                <a:off x="1056" y="457"/>
                <a:ext cx="3609" cy="3396"/>
              </a:xfrm>
              <a:custGeom>
                <a:avLst/>
                <a:gdLst>
                  <a:gd name="T0" fmla="*/ 53 w 3609"/>
                  <a:gd name="T1" fmla="*/ 1748 h 3396"/>
                  <a:gd name="T2" fmla="*/ 192 w 3609"/>
                  <a:gd name="T3" fmla="*/ 983 h 3396"/>
                  <a:gd name="T4" fmla="*/ 262 w 3609"/>
                  <a:gd name="T5" fmla="*/ 884 h 3396"/>
                  <a:gd name="T6" fmla="*/ 331 w 3609"/>
                  <a:gd name="T7" fmla="*/ 725 h 3396"/>
                  <a:gd name="T8" fmla="*/ 589 w 3609"/>
                  <a:gd name="T9" fmla="*/ 477 h 3396"/>
                  <a:gd name="T10" fmla="*/ 768 w 3609"/>
                  <a:gd name="T11" fmla="*/ 347 h 3396"/>
                  <a:gd name="T12" fmla="*/ 868 w 3609"/>
                  <a:gd name="T13" fmla="*/ 288 h 3396"/>
                  <a:gd name="T14" fmla="*/ 1036 w 3609"/>
                  <a:gd name="T15" fmla="*/ 179 h 3396"/>
                  <a:gd name="T16" fmla="*/ 1235 w 3609"/>
                  <a:gd name="T17" fmla="*/ 109 h 3396"/>
                  <a:gd name="T18" fmla="*/ 1751 w 3609"/>
                  <a:gd name="T19" fmla="*/ 0 h 3396"/>
                  <a:gd name="T20" fmla="*/ 2417 w 3609"/>
                  <a:gd name="T21" fmla="*/ 79 h 3396"/>
                  <a:gd name="T22" fmla="*/ 2874 w 3609"/>
                  <a:gd name="T23" fmla="*/ 357 h 3396"/>
                  <a:gd name="T24" fmla="*/ 2983 w 3609"/>
                  <a:gd name="T25" fmla="*/ 407 h 3396"/>
                  <a:gd name="T26" fmla="*/ 3142 w 3609"/>
                  <a:gd name="T27" fmla="*/ 576 h 3396"/>
                  <a:gd name="T28" fmla="*/ 3261 w 3609"/>
                  <a:gd name="T29" fmla="*/ 705 h 3396"/>
                  <a:gd name="T30" fmla="*/ 3460 w 3609"/>
                  <a:gd name="T31" fmla="*/ 1023 h 3396"/>
                  <a:gd name="T32" fmla="*/ 3539 w 3609"/>
                  <a:gd name="T33" fmla="*/ 1142 h 3396"/>
                  <a:gd name="T34" fmla="*/ 3609 w 3609"/>
                  <a:gd name="T35" fmla="*/ 1648 h 3396"/>
                  <a:gd name="T36" fmla="*/ 3519 w 3609"/>
                  <a:gd name="T37" fmla="*/ 2125 h 3396"/>
                  <a:gd name="T38" fmla="*/ 3370 w 3609"/>
                  <a:gd name="T39" fmla="*/ 2502 h 3396"/>
                  <a:gd name="T40" fmla="*/ 3281 w 3609"/>
                  <a:gd name="T41" fmla="*/ 2651 h 3396"/>
                  <a:gd name="T42" fmla="*/ 3082 w 3609"/>
                  <a:gd name="T43" fmla="*/ 2830 h 3396"/>
                  <a:gd name="T44" fmla="*/ 2993 w 3609"/>
                  <a:gd name="T45" fmla="*/ 2939 h 3396"/>
                  <a:gd name="T46" fmla="*/ 2774 w 3609"/>
                  <a:gd name="T47" fmla="*/ 3108 h 3396"/>
                  <a:gd name="T48" fmla="*/ 2625 w 3609"/>
                  <a:gd name="T49" fmla="*/ 3208 h 3396"/>
                  <a:gd name="T50" fmla="*/ 2049 w 3609"/>
                  <a:gd name="T51" fmla="*/ 3376 h 3396"/>
                  <a:gd name="T52" fmla="*/ 1513 w 3609"/>
                  <a:gd name="T53" fmla="*/ 3386 h 3396"/>
                  <a:gd name="T54" fmla="*/ 1205 w 3609"/>
                  <a:gd name="T55" fmla="*/ 3327 h 3396"/>
                  <a:gd name="T56" fmla="*/ 937 w 3609"/>
                  <a:gd name="T57" fmla="*/ 3158 h 3396"/>
                  <a:gd name="T58" fmla="*/ 689 w 3609"/>
                  <a:gd name="T59" fmla="*/ 2969 h 3396"/>
                  <a:gd name="T60" fmla="*/ 560 w 3609"/>
                  <a:gd name="T61" fmla="*/ 2810 h 3396"/>
                  <a:gd name="T62" fmla="*/ 431 w 3609"/>
                  <a:gd name="T63" fmla="*/ 2701 h 3396"/>
                  <a:gd name="T64" fmla="*/ 262 w 3609"/>
                  <a:gd name="T65" fmla="*/ 2512 h 3396"/>
                  <a:gd name="T66" fmla="*/ 93 w 3609"/>
                  <a:gd name="T67" fmla="*/ 2165 h 3396"/>
                  <a:gd name="T68" fmla="*/ 33 w 3609"/>
                  <a:gd name="T69" fmla="*/ 2006 h 339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3609"/>
                  <a:gd name="T106" fmla="*/ 0 h 3396"/>
                  <a:gd name="T107" fmla="*/ 3609 w 3609"/>
                  <a:gd name="T108" fmla="*/ 3396 h 339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3609" h="3396">
                    <a:moveTo>
                      <a:pt x="33" y="2006"/>
                    </a:moveTo>
                    <a:cubicBezTo>
                      <a:pt x="45" y="1897"/>
                      <a:pt x="49" y="1879"/>
                      <a:pt x="53" y="1748"/>
                    </a:cubicBezTo>
                    <a:cubicBezTo>
                      <a:pt x="60" y="1532"/>
                      <a:pt x="0" y="1309"/>
                      <a:pt x="133" y="1132"/>
                    </a:cubicBezTo>
                    <a:cubicBezTo>
                      <a:pt x="143" y="1093"/>
                      <a:pt x="171" y="1017"/>
                      <a:pt x="192" y="983"/>
                    </a:cubicBezTo>
                    <a:cubicBezTo>
                      <a:pt x="201" y="969"/>
                      <a:pt x="212" y="957"/>
                      <a:pt x="222" y="943"/>
                    </a:cubicBezTo>
                    <a:cubicBezTo>
                      <a:pt x="236" y="924"/>
                      <a:pt x="262" y="884"/>
                      <a:pt x="262" y="884"/>
                    </a:cubicBezTo>
                    <a:cubicBezTo>
                      <a:pt x="278" y="821"/>
                      <a:pt x="265" y="856"/>
                      <a:pt x="311" y="784"/>
                    </a:cubicBezTo>
                    <a:cubicBezTo>
                      <a:pt x="322" y="767"/>
                      <a:pt x="320" y="743"/>
                      <a:pt x="331" y="725"/>
                    </a:cubicBezTo>
                    <a:cubicBezTo>
                      <a:pt x="352" y="691"/>
                      <a:pt x="399" y="649"/>
                      <a:pt x="431" y="625"/>
                    </a:cubicBezTo>
                    <a:cubicBezTo>
                      <a:pt x="460" y="536"/>
                      <a:pt x="499" y="505"/>
                      <a:pt x="589" y="477"/>
                    </a:cubicBezTo>
                    <a:cubicBezTo>
                      <a:pt x="618" y="439"/>
                      <a:pt x="664" y="387"/>
                      <a:pt x="709" y="367"/>
                    </a:cubicBezTo>
                    <a:cubicBezTo>
                      <a:pt x="728" y="358"/>
                      <a:pt x="748" y="354"/>
                      <a:pt x="768" y="347"/>
                    </a:cubicBezTo>
                    <a:cubicBezTo>
                      <a:pt x="778" y="344"/>
                      <a:pt x="798" y="337"/>
                      <a:pt x="798" y="337"/>
                    </a:cubicBezTo>
                    <a:cubicBezTo>
                      <a:pt x="821" y="321"/>
                      <a:pt x="856" y="314"/>
                      <a:pt x="868" y="288"/>
                    </a:cubicBezTo>
                    <a:cubicBezTo>
                      <a:pt x="872" y="280"/>
                      <a:pt x="895" y="225"/>
                      <a:pt x="907" y="218"/>
                    </a:cubicBezTo>
                    <a:cubicBezTo>
                      <a:pt x="943" y="196"/>
                      <a:pt x="997" y="194"/>
                      <a:pt x="1036" y="179"/>
                    </a:cubicBezTo>
                    <a:cubicBezTo>
                      <a:pt x="1149" y="136"/>
                      <a:pt x="1027" y="185"/>
                      <a:pt x="1126" y="129"/>
                    </a:cubicBezTo>
                    <a:cubicBezTo>
                      <a:pt x="1152" y="114"/>
                      <a:pt x="1220" y="111"/>
                      <a:pt x="1235" y="109"/>
                    </a:cubicBezTo>
                    <a:cubicBezTo>
                      <a:pt x="1295" y="79"/>
                      <a:pt x="1334" y="77"/>
                      <a:pt x="1404" y="69"/>
                    </a:cubicBezTo>
                    <a:cubicBezTo>
                      <a:pt x="1518" y="32"/>
                      <a:pt x="1635" y="30"/>
                      <a:pt x="1751" y="0"/>
                    </a:cubicBezTo>
                    <a:cubicBezTo>
                      <a:pt x="1877" y="3"/>
                      <a:pt x="2003" y="4"/>
                      <a:pt x="2129" y="10"/>
                    </a:cubicBezTo>
                    <a:cubicBezTo>
                      <a:pt x="2223" y="14"/>
                      <a:pt x="2323" y="63"/>
                      <a:pt x="2417" y="79"/>
                    </a:cubicBezTo>
                    <a:cubicBezTo>
                      <a:pt x="2509" y="148"/>
                      <a:pt x="2644" y="161"/>
                      <a:pt x="2754" y="189"/>
                    </a:cubicBezTo>
                    <a:cubicBezTo>
                      <a:pt x="2825" y="311"/>
                      <a:pt x="2762" y="211"/>
                      <a:pt x="2874" y="357"/>
                    </a:cubicBezTo>
                    <a:cubicBezTo>
                      <a:pt x="2881" y="366"/>
                      <a:pt x="2882" y="382"/>
                      <a:pt x="2893" y="387"/>
                    </a:cubicBezTo>
                    <a:cubicBezTo>
                      <a:pt x="2921" y="400"/>
                      <a:pt x="2953" y="400"/>
                      <a:pt x="2983" y="407"/>
                    </a:cubicBezTo>
                    <a:cubicBezTo>
                      <a:pt x="3039" y="449"/>
                      <a:pt x="3070" y="463"/>
                      <a:pt x="3122" y="496"/>
                    </a:cubicBezTo>
                    <a:cubicBezTo>
                      <a:pt x="3129" y="523"/>
                      <a:pt x="3126" y="554"/>
                      <a:pt x="3142" y="576"/>
                    </a:cubicBezTo>
                    <a:cubicBezTo>
                      <a:pt x="3161" y="603"/>
                      <a:pt x="3199" y="611"/>
                      <a:pt x="3221" y="635"/>
                    </a:cubicBezTo>
                    <a:cubicBezTo>
                      <a:pt x="3239" y="655"/>
                      <a:pt x="3244" y="684"/>
                      <a:pt x="3261" y="705"/>
                    </a:cubicBezTo>
                    <a:cubicBezTo>
                      <a:pt x="3284" y="734"/>
                      <a:pt x="3319" y="753"/>
                      <a:pt x="3340" y="784"/>
                    </a:cubicBezTo>
                    <a:cubicBezTo>
                      <a:pt x="3379" y="839"/>
                      <a:pt x="3405" y="979"/>
                      <a:pt x="3460" y="1023"/>
                    </a:cubicBezTo>
                    <a:cubicBezTo>
                      <a:pt x="3481" y="1039"/>
                      <a:pt x="3506" y="1049"/>
                      <a:pt x="3529" y="1062"/>
                    </a:cubicBezTo>
                    <a:cubicBezTo>
                      <a:pt x="3532" y="1089"/>
                      <a:pt x="3533" y="1116"/>
                      <a:pt x="3539" y="1142"/>
                    </a:cubicBezTo>
                    <a:cubicBezTo>
                      <a:pt x="3546" y="1172"/>
                      <a:pt x="3569" y="1231"/>
                      <a:pt x="3569" y="1231"/>
                    </a:cubicBezTo>
                    <a:cubicBezTo>
                      <a:pt x="3576" y="1371"/>
                      <a:pt x="3586" y="1510"/>
                      <a:pt x="3609" y="1648"/>
                    </a:cubicBezTo>
                    <a:cubicBezTo>
                      <a:pt x="3606" y="1734"/>
                      <a:pt x="3607" y="1821"/>
                      <a:pt x="3599" y="1907"/>
                    </a:cubicBezTo>
                    <a:cubicBezTo>
                      <a:pt x="3593" y="1974"/>
                      <a:pt x="3541" y="2065"/>
                      <a:pt x="3519" y="2125"/>
                    </a:cubicBezTo>
                    <a:cubicBezTo>
                      <a:pt x="3479" y="2234"/>
                      <a:pt x="3437" y="2338"/>
                      <a:pt x="3390" y="2443"/>
                    </a:cubicBezTo>
                    <a:cubicBezTo>
                      <a:pt x="3381" y="2462"/>
                      <a:pt x="3377" y="2482"/>
                      <a:pt x="3370" y="2502"/>
                    </a:cubicBezTo>
                    <a:cubicBezTo>
                      <a:pt x="3358" y="2536"/>
                      <a:pt x="3313" y="2589"/>
                      <a:pt x="3291" y="2622"/>
                    </a:cubicBezTo>
                    <a:cubicBezTo>
                      <a:pt x="3285" y="2631"/>
                      <a:pt x="3287" y="2643"/>
                      <a:pt x="3281" y="2651"/>
                    </a:cubicBezTo>
                    <a:cubicBezTo>
                      <a:pt x="3265" y="2671"/>
                      <a:pt x="3238" y="2681"/>
                      <a:pt x="3221" y="2701"/>
                    </a:cubicBezTo>
                    <a:cubicBezTo>
                      <a:pt x="3171" y="2761"/>
                      <a:pt x="3163" y="2810"/>
                      <a:pt x="3082" y="2830"/>
                    </a:cubicBezTo>
                    <a:cubicBezTo>
                      <a:pt x="3035" y="2900"/>
                      <a:pt x="3055" y="2870"/>
                      <a:pt x="3023" y="2920"/>
                    </a:cubicBezTo>
                    <a:cubicBezTo>
                      <a:pt x="3017" y="2930"/>
                      <a:pt x="3002" y="2932"/>
                      <a:pt x="2993" y="2939"/>
                    </a:cubicBezTo>
                    <a:cubicBezTo>
                      <a:pt x="2961" y="2965"/>
                      <a:pt x="2924" y="2992"/>
                      <a:pt x="2893" y="3019"/>
                    </a:cubicBezTo>
                    <a:cubicBezTo>
                      <a:pt x="2844" y="3063"/>
                      <a:pt x="2834" y="3088"/>
                      <a:pt x="2774" y="3108"/>
                    </a:cubicBezTo>
                    <a:cubicBezTo>
                      <a:pt x="2745" y="3128"/>
                      <a:pt x="2712" y="3135"/>
                      <a:pt x="2685" y="3158"/>
                    </a:cubicBezTo>
                    <a:cubicBezTo>
                      <a:pt x="2659" y="3180"/>
                      <a:pt x="2656" y="3194"/>
                      <a:pt x="2625" y="3208"/>
                    </a:cubicBezTo>
                    <a:cubicBezTo>
                      <a:pt x="2494" y="3266"/>
                      <a:pt x="2361" y="3295"/>
                      <a:pt x="2218" y="3307"/>
                    </a:cubicBezTo>
                    <a:cubicBezTo>
                      <a:pt x="2172" y="3323"/>
                      <a:pt x="2089" y="3370"/>
                      <a:pt x="2049" y="3376"/>
                    </a:cubicBezTo>
                    <a:cubicBezTo>
                      <a:pt x="1964" y="3388"/>
                      <a:pt x="1877" y="3386"/>
                      <a:pt x="1791" y="3396"/>
                    </a:cubicBezTo>
                    <a:cubicBezTo>
                      <a:pt x="1698" y="3393"/>
                      <a:pt x="1606" y="3392"/>
                      <a:pt x="1513" y="3386"/>
                    </a:cubicBezTo>
                    <a:cubicBezTo>
                      <a:pt x="1476" y="3384"/>
                      <a:pt x="1476" y="3373"/>
                      <a:pt x="1444" y="3366"/>
                    </a:cubicBezTo>
                    <a:cubicBezTo>
                      <a:pt x="1366" y="3349"/>
                      <a:pt x="1284" y="3337"/>
                      <a:pt x="1205" y="3327"/>
                    </a:cubicBezTo>
                    <a:cubicBezTo>
                      <a:pt x="1159" y="3304"/>
                      <a:pt x="1107" y="3289"/>
                      <a:pt x="1066" y="3257"/>
                    </a:cubicBezTo>
                    <a:cubicBezTo>
                      <a:pt x="1033" y="3231"/>
                      <a:pt x="979" y="3176"/>
                      <a:pt x="937" y="3158"/>
                    </a:cubicBezTo>
                    <a:cubicBezTo>
                      <a:pt x="874" y="3131"/>
                      <a:pt x="816" y="3096"/>
                      <a:pt x="758" y="3059"/>
                    </a:cubicBezTo>
                    <a:cubicBezTo>
                      <a:pt x="735" y="3029"/>
                      <a:pt x="718" y="2994"/>
                      <a:pt x="689" y="2969"/>
                    </a:cubicBezTo>
                    <a:cubicBezTo>
                      <a:pt x="673" y="2955"/>
                      <a:pt x="642" y="2965"/>
                      <a:pt x="629" y="2949"/>
                    </a:cubicBezTo>
                    <a:cubicBezTo>
                      <a:pt x="596" y="2909"/>
                      <a:pt x="577" y="2859"/>
                      <a:pt x="560" y="2810"/>
                    </a:cubicBezTo>
                    <a:cubicBezTo>
                      <a:pt x="553" y="2790"/>
                      <a:pt x="555" y="2766"/>
                      <a:pt x="540" y="2751"/>
                    </a:cubicBezTo>
                    <a:cubicBezTo>
                      <a:pt x="519" y="2730"/>
                      <a:pt x="465" y="2713"/>
                      <a:pt x="431" y="2701"/>
                    </a:cubicBezTo>
                    <a:cubicBezTo>
                      <a:pt x="431" y="2701"/>
                      <a:pt x="391" y="2661"/>
                      <a:pt x="371" y="2641"/>
                    </a:cubicBezTo>
                    <a:cubicBezTo>
                      <a:pt x="328" y="2599"/>
                      <a:pt x="289" y="2565"/>
                      <a:pt x="262" y="2512"/>
                    </a:cubicBezTo>
                    <a:cubicBezTo>
                      <a:pt x="242" y="2384"/>
                      <a:pt x="242" y="2280"/>
                      <a:pt x="123" y="2205"/>
                    </a:cubicBezTo>
                    <a:cubicBezTo>
                      <a:pt x="113" y="2192"/>
                      <a:pt x="98" y="2181"/>
                      <a:pt x="93" y="2165"/>
                    </a:cubicBezTo>
                    <a:cubicBezTo>
                      <a:pt x="77" y="2117"/>
                      <a:pt x="96" y="2061"/>
                      <a:pt x="73" y="2016"/>
                    </a:cubicBezTo>
                    <a:cubicBezTo>
                      <a:pt x="28" y="1926"/>
                      <a:pt x="33" y="1992"/>
                      <a:pt x="33" y="2006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FF99CC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3805" name="Rectangle 5"/>
              <p:cNvSpPr>
                <a:spLocks noChangeArrowheads="1"/>
              </p:cNvSpPr>
              <p:nvPr/>
            </p:nvSpPr>
            <p:spPr bwMode="auto">
              <a:xfrm>
                <a:off x="1097" y="980"/>
                <a:ext cx="3321" cy="9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endParaRPr lang="ru-RU" sz="2800" b="1">
                  <a:latin typeface="Times New Roman" pitchFamily="18" charset="0"/>
                </a:endParaRPr>
              </a:p>
              <a:p>
                <a:pPr algn="ctr"/>
                <a:endParaRPr lang="ru-RU" sz="2800" b="1">
                  <a:latin typeface="Times New Roman" pitchFamily="18" charset="0"/>
                </a:endParaRPr>
              </a:p>
              <a:p>
                <a:pPr algn="ctr"/>
                <a:endParaRPr lang="ru-RU" sz="4000" b="1">
                  <a:latin typeface="Times New Roman" pitchFamily="18" charset="0"/>
                </a:endParaRPr>
              </a:p>
            </p:txBody>
          </p:sp>
        </p:grpSp>
        <p:sp>
          <p:nvSpPr>
            <p:cNvPr id="33803" name="AutoShape 6"/>
            <p:cNvSpPr>
              <a:spLocks noChangeArrowheads="1"/>
            </p:cNvSpPr>
            <p:nvPr/>
          </p:nvSpPr>
          <p:spPr bwMode="auto">
            <a:xfrm>
              <a:off x="1008" y="336"/>
              <a:ext cx="3720" cy="3600"/>
            </a:xfrm>
            <a:custGeom>
              <a:avLst/>
              <a:gdLst>
                <a:gd name="T0" fmla="*/ 9 w 21600"/>
                <a:gd name="T1" fmla="*/ 0 h 21600"/>
                <a:gd name="T2" fmla="*/ 3 w 21600"/>
                <a:gd name="T3" fmla="*/ 2 h 21600"/>
                <a:gd name="T4" fmla="*/ 0 w 21600"/>
                <a:gd name="T5" fmla="*/ 8 h 21600"/>
                <a:gd name="T6" fmla="*/ 3 w 21600"/>
                <a:gd name="T7" fmla="*/ 14 h 21600"/>
                <a:gd name="T8" fmla="*/ 9 w 21600"/>
                <a:gd name="T9" fmla="*/ 17 h 21600"/>
                <a:gd name="T10" fmla="*/ 16 w 21600"/>
                <a:gd name="T11" fmla="*/ 14 h 21600"/>
                <a:gd name="T12" fmla="*/ 19 w 21600"/>
                <a:gd name="T13" fmla="*/ 8 h 21600"/>
                <a:gd name="T14" fmla="*/ 16 w 21600"/>
                <a:gd name="T15" fmla="*/ 2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5 w 21600"/>
                <a:gd name="T25" fmla="*/ 3162 h 21600"/>
                <a:gd name="T26" fmla="*/ 18435 w 21600"/>
                <a:gd name="T27" fmla="*/ 18438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061" y="10800"/>
                  </a:moveTo>
                  <a:cubicBezTo>
                    <a:pt x="1061" y="16179"/>
                    <a:pt x="5421" y="20539"/>
                    <a:pt x="10800" y="20539"/>
                  </a:cubicBezTo>
                  <a:cubicBezTo>
                    <a:pt x="16179" y="20539"/>
                    <a:pt x="20539" y="16179"/>
                    <a:pt x="20539" y="10800"/>
                  </a:cubicBezTo>
                  <a:cubicBezTo>
                    <a:pt x="20539" y="5421"/>
                    <a:pt x="16179" y="1061"/>
                    <a:pt x="10800" y="1061"/>
                  </a:cubicBezTo>
                  <a:cubicBezTo>
                    <a:pt x="5421" y="1061"/>
                    <a:pt x="1061" y="5421"/>
                    <a:pt x="1061" y="10800"/>
                  </a:cubicBezTo>
                  <a:close/>
                </a:path>
              </a:pathLst>
            </a:custGeom>
            <a:gradFill rotWithShape="0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Georgia" pitchFamily="18" charset="0"/>
              </a:endParaRPr>
            </a:p>
          </p:txBody>
        </p:sp>
      </p:grp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457200" y="228600"/>
            <a:ext cx="6934200" cy="6629400"/>
            <a:chOff x="672" y="144"/>
            <a:chExt cx="4368" cy="4176"/>
          </a:xfrm>
        </p:grpSpPr>
        <p:pic>
          <p:nvPicPr>
            <p:cNvPr id="33795" name="Picture 8" descr="pe01758_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984" y="720"/>
              <a:ext cx="1056" cy="10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796" name="Picture 9" descr="pe02947_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960" y="2784"/>
              <a:ext cx="839" cy="8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797" name="Picture 10" descr="bd07226_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72" y="1344"/>
              <a:ext cx="644" cy="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798" name="Picture 11" descr="pe01821_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792" y="2688"/>
              <a:ext cx="889" cy="1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799" name="Picture 12" descr="pe02654_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352" y="144"/>
              <a:ext cx="1104" cy="10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800" name="Picture 13" descr="bd07214_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1248" y="240"/>
              <a:ext cx="71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801" name="Picture 14" descr="pe02282_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256" y="3168"/>
              <a:ext cx="1103" cy="1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528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0313" y="1785938"/>
            <a:ext cx="6357937" cy="250031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mtClean="0"/>
              <a:t>	</a:t>
            </a:r>
            <a:r>
              <a:rPr lang="ru-RU" sz="4400" b="1" smtClean="0">
                <a:solidFill>
                  <a:srgbClr val="FF0000"/>
                </a:solidFill>
              </a:rPr>
              <a:t>СПАСИБО</a:t>
            </a:r>
          </a:p>
          <a:p>
            <a:pPr algn="ctr" eaLnBrk="1" hangingPunct="1">
              <a:buFontTx/>
              <a:buNone/>
            </a:pPr>
            <a:r>
              <a:rPr lang="ru-RU" sz="4400" b="1" smtClean="0">
                <a:solidFill>
                  <a:srgbClr val="FF0000"/>
                </a:solidFill>
              </a:rPr>
              <a:t> ЗА </a:t>
            </a:r>
          </a:p>
          <a:p>
            <a:pPr algn="ctr" eaLnBrk="1" hangingPunct="1">
              <a:buFontTx/>
              <a:buNone/>
            </a:pPr>
            <a:r>
              <a:rPr lang="ru-RU" sz="4400" b="1" smtClean="0">
                <a:solidFill>
                  <a:srgbClr val="FF0000"/>
                </a:solidFill>
              </a:rPr>
              <a:t>ВНИМАНИЕ !!!</a:t>
            </a:r>
          </a:p>
        </p:txBody>
      </p:sp>
      <p:pic>
        <p:nvPicPr>
          <p:cNvPr id="34818" name="Picture 3" descr="j0343343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600200"/>
            <a:ext cx="3343275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3429000" y="500063"/>
            <a:ext cx="5257800" cy="3357562"/>
          </a:xfrm>
        </p:spPr>
        <p:txBody>
          <a:bodyPr/>
          <a:lstStyle/>
          <a:p>
            <a:pPr algn="ctr" eaLnBrk="1" hangingPunct="1"/>
            <a:r>
              <a:rPr lang="ru-RU" smtClean="0"/>
              <a:t>Андрей</a:t>
            </a:r>
            <a:br>
              <a:rPr lang="ru-RU" smtClean="0"/>
            </a:br>
            <a:r>
              <a:rPr lang="ru-RU" smtClean="0"/>
              <a:t>Викторович</a:t>
            </a:r>
            <a:br>
              <a:rPr lang="ru-RU" smtClean="0"/>
            </a:br>
            <a:r>
              <a:rPr lang="ru-RU" smtClean="0"/>
              <a:t>Хуторской</a:t>
            </a:r>
            <a:br>
              <a:rPr lang="ru-RU" smtClean="0"/>
            </a:br>
            <a:r>
              <a:rPr lang="ru-RU" smtClean="0"/>
              <a:t> </a:t>
            </a:r>
            <a:r>
              <a:rPr lang="ru-RU" sz="1800" smtClean="0">
                <a:solidFill>
                  <a:schemeClr val="tx1"/>
                </a:solidFill>
              </a:rPr>
              <a:t>доктор педагогических наук, </a:t>
            </a:r>
            <a:br>
              <a:rPr lang="ru-RU" sz="1800" smtClean="0">
                <a:solidFill>
                  <a:schemeClr val="tx1"/>
                </a:solidFill>
              </a:rPr>
            </a:br>
            <a:r>
              <a:rPr lang="ru-RU" sz="1800" smtClean="0">
                <a:solidFill>
                  <a:schemeClr val="tx1"/>
                </a:solidFill>
              </a:rPr>
              <a:t>член-корреспондент РАО,</a:t>
            </a:r>
            <a:br>
              <a:rPr lang="ru-RU" sz="1800" smtClean="0">
                <a:solidFill>
                  <a:schemeClr val="tx1"/>
                </a:solidFill>
              </a:rPr>
            </a:br>
            <a:r>
              <a:rPr lang="ru-RU" sz="1800" smtClean="0">
                <a:solidFill>
                  <a:schemeClr val="tx1"/>
                </a:solidFill>
              </a:rPr>
              <a:t> академик Международной педагогической академии</a:t>
            </a:r>
            <a:endParaRPr lang="ru-RU" smtClean="0">
              <a:solidFill>
                <a:schemeClr val="tx1"/>
              </a:solidFill>
            </a:endParaRPr>
          </a:p>
        </p:txBody>
      </p:sp>
      <p:sp>
        <p:nvSpPr>
          <p:cNvPr id="16386" name="Содержимое 2"/>
          <p:cNvSpPr>
            <a:spLocks noGrp="1"/>
          </p:cNvSpPr>
          <p:nvPr>
            <p:ph idx="1"/>
          </p:nvPr>
        </p:nvSpPr>
        <p:spPr>
          <a:xfrm>
            <a:off x="571500" y="4286250"/>
            <a:ext cx="8115300" cy="1839913"/>
          </a:xfrm>
        </p:spPr>
        <p:txBody>
          <a:bodyPr/>
          <a:lstStyle/>
          <a:p>
            <a:pPr eaLnBrk="1" hangingPunct="1">
              <a:buFont typeface="Georgia" pitchFamily="18" charset="0"/>
              <a:buNone/>
            </a:pPr>
            <a:r>
              <a:rPr lang="ru-RU" sz="3600" smtClean="0"/>
              <a:t>«Нельзя чему-то научить человека, можно только помочь ему сделать для себя это открытие»</a:t>
            </a:r>
          </a:p>
        </p:txBody>
      </p:sp>
      <p:pic>
        <p:nvPicPr>
          <p:cNvPr id="16387" name="Picture 2" descr="http://www.khutorskoy.ru/foto/avh-124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428625"/>
            <a:ext cx="28575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00063"/>
            <a:ext cx="8229600" cy="1066800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chemeClr val="tx1"/>
                </a:solidFill>
              </a:rPr>
              <a:t>«ЭВРИСТИКА»</a:t>
            </a:r>
          </a:p>
        </p:txBody>
      </p:sp>
      <p:pic>
        <p:nvPicPr>
          <p:cNvPr id="249907" name="Picture 51" descr="MAGI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57313"/>
            <a:ext cx="9144000" cy="515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Rectangle 52"/>
          <p:cNvSpPr>
            <a:spLocks noChangeArrowheads="1"/>
          </p:cNvSpPr>
          <p:nvPr/>
        </p:nvSpPr>
        <p:spPr bwMode="auto">
          <a:xfrm>
            <a:off x="4071938" y="2000250"/>
            <a:ext cx="4572000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ru-RU" sz="3600" b="1" u="sng">
                <a:latin typeface="Georgia" pitchFamily="18" charset="0"/>
              </a:rPr>
              <a:t>«ОТЫСКИВАЮ»</a:t>
            </a:r>
          </a:p>
          <a:p>
            <a:pPr>
              <a:buFont typeface="Arial" charset="0"/>
              <a:buChar char="•"/>
            </a:pPr>
            <a:endParaRPr lang="ru-RU" sz="3600" b="1" u="sng">
              <a:latin typeface="Georgia" pitchFamily="18" charset="0"/>
            </a:endParaRPr>
          </a:p>
          <a:p>
            <a:pPr>
              <a:buFont typeface="Arial" charset="0"/>
              <a:buChar char="•"/>
            </a:pPr>
            <a:r>
              <a:rPr lang="ru-RU" sz="3600" b="1" u="sng">
                <a:latin typeface="Georgia" pitchFamily="18" charset="0"/>
              </a:rPr>
              <a:t>«НАХОЖУ»,</a:t>
            </a:r>
          </a:p>
          <a:p>
            <a:endParaRPr lang="ru-RU" sz="3600" b="1" u="sng">
              <a:latin typeface="Georgia" pitchFamily="18" charset="0"/>
            </a:endParaRPr>
          </a:p>
          <a:p>
            <a:pPr>
              <a:buFont typeface="Arial" charset="0"/>
              <a:buChar char="•"/>
            </a:pPr>
            <a:r>
              <a:rPr lang="ru-RU" sz="3600" b="1" u="sng">
                <a:latin typeface="Georgia" pitchFamily="18" charset="0"/>
              </a:rPr>
              <a:t>«ОТКРЫВАЮ»</a:t>
            </a:r>
            <a:endParaRPr lang="ru-RU" sz="3600">
              <a:latin typeface="Georgia" pitchFamily="18" charset="0"/>
            </a:endParaRPr>
          </a:p>
          <a:p>
            <a:endParaRPr lang="ru-RU" sz="240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9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>
          <a:xfrm>
            <a:off x="1428750" y="357188"/>
            <a:ext cx="7286625" cy="1066800"/>
          </a:xfrm>
        </p:spPr>
        <p:txBody>
          <a:bodyPr/>
          <a:lstStyle/>
          <a:p>
            <a:pPr eaLnBrk="1" hangingPunct="1"/>
            <a:r>
              <a:rPr lang="ru-RU" sz="3600" smtClean="0"/>
              <a:t>«</a:t>
            </a:r>
            <a:r>
              <a:rPr lang="ru-RU" sz="3600" b="1" smtClean="0">
                <a:latin typeface="Arial" charset="0"/>
              </a:rPr>
              <a:t>План разработки эвристических заданий</a:t>
            </a:r>
            <a:r>
              <a:rPr lang="ru-RU" sz="3600" smtClean="0"/>
              <a:t>»</a:t>
            </a:r>
          </a:p>
        </p:txBody>
      </p:sp>
      <p:sp>
        <p:nvSpPr>
          <p:cNvPr id="18434" name="Text Box 5"/>
          <p:cNvSpPr txBox="1">
            <a:spLocks noChangeArrowheads="1"/>
          </p:cNvSpPr>
          <p:nvPr/>
        </p:nvSpPr>
        <p:spPr bwMode="auto">
          <a:xfrm>
            <a:off x="1187450" y="1628775"/>
            <a:ext cx="6264275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/>
              <a:t>1.Название задания</a:t>
            </a:r>
          </a:p>
          <a:p>
            <a:r>
              <a:rPr lang="ru-RU" sz="3600"/>
              <a:t>2.Образовательный объект</a:t>
            </a:r>
          </a:p>
          <a:p>
            <a:r>
              <a:rPr lang="ru-RU" sz="3600"/>
              <a:t>3.Виды деятельности</a:t>
            </a:r>
          </a:p>
          <a:p>
            <a:r>
              <a:rPr lang="ru-RU" sz="3600"/>
              <a:t>4.Образовательный продукт </a:t>
            </a:r>
          </a:p>
          <a:p>
            <a:r>
              <a:rPr lang="ru-RU" sz="3600"/>
              <a:t>5.Метод выполнения задания</a:t>
            </a:r>
          </a:p>
          <a:p>
            <a:r>
              <a:rPr lang="ru-RU" sz="3600"/>
              <a:t>6.Текст задания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«Профессия цветка»</a:t>
            </a:r>
          </a:p>
        </p:txBody>
      </p:sp>
      <p:pic>
        <p:nvPicPr>
          <p:cNvPr id="19458" name="Picture 4" descr="i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95288" y="2133600"/>
            <a:ext cx="1905000" cy="1428750"/>
          </a:xfrm>
        </p:spPr>
      </p:pic>
      <p:sp>
        <p:nvSpPr>
          <p:cNvPr id="19459" name="Text Box 5"/>
          <p:cNvSpPr txBox="1">
            <a:spLocks noChangeArrowheads="1"/>
          </p:cNvSpPr>
          <p:nvPr/>
        </p:nvSpPr>
        <p:spPr bwMode="auto">
          <a:xfrm>
            <a:off x="2268538" y="2060575"/>
            <a:ext cx="6875462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1. «Профессия цветка».</a:t>
            </a:r>
          </a:p>
          <a:p>
            <a:r>
              <a:rPr lang="ru-RU" sz="2800"/>
              <a:t>2. Генеративные органы растений.</a:t>
            </a:r>
          </a:p>
          <a:p>
            <a:r>
              <a:rPr lang="ru-RU" sz="2800"/>
              <a:t>3.Сравнение назначения вегетативных и генеративных органов растений, сопоставление частей цветка с выполняемыми функциями.</a:t>
            </a:r>
          </a:p>
          <a:p>
            <a:r>
              <a:rPr lang="ru-RU" sz="2800"/>
              <a:t>4. Таблица</a:t>
            </a:r>
          </a:p>
          <a:p>
            <a:r>
              <a:rPr lang="ru-RU" sz="2800"/>
              <a:t>5 Анализ, сравнение, сопоставление</a:t>
            </a:r>
            <a:r>
              <a:rPr lang="ru-RU" sz="240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1066800"/>
          </a:xfrm>
        </p:spPr>
        <p:txBody>
          <a:bodyPr/>
          <a:lstStyle/>
          <a:p>
            <a:pPr eaLnBrk="1" hangingPunct="1"/>
            <a:r>
              <a:rPr lang="ru-RU" smtClean="0"/>
              <a:t>6. Текст задания</a:t>
            </a:r>
          </a:p>
        </p:txBody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>
          <a:xfrm>
            <a:off x="0" y="1268413"/>
            <a:ext cx="9144000" cy="5305425"/>
          </a:xfrm>
        </p:spPr>
        <p:txBody>
          <a:bodyPr/>
          <a:lstStyle/>
          <a:p>
            <a:pPr eaLnBrk="1" hangingPunct="1"/>
            <a:r>
              <a:rPr lang="ru-RU" smtClean="0"/>
              <a:t>Цветы – это чудо природы. Даря друг другу цветы, люди выражают свои чувства: любовь, уважение, признательность, почтение. </a:t>
            </a:r>
          </a:p>
          <a:p>
            <a:pPr eaLnBrk="1" hangingPunct="1"/>
            <a:r>
              <a:rPr lang="ru-RU" smtClean="0"/>
              <a:t>Однако в природе цветы не для того, чтобы вызывать у нас чувство прекрасного, у них  другая  цель, направленная  на выживание растений, а какая  именно, вы должны выяснить. Покажите, каким образом части цветка помогают ему выполнять свою роль в жизни растения. Данные занесите в таблицу.</a:t>
            </a:r>
          </a:p>
          <a:p>
            <a:pPr eaLnBrk="1" hangingPunct="1"/>
            <a:r>
              <a:rPr lang="ru-RU" smtClean="0"/>
              <a:t>Цветок – орган семенного размножения растений.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smtClean="0"/>
              <a:t>Цветок – орган семенного размножения растений.</a:t>
            </a:r>
            <a:br>
              <a:rPr lang="ru-RU" sz="3600" smtClean="0"/>
            </a:br>
            <a:endParaRPr lang="ru-RU" sz="3600" smtClean="0"/>
          </a:p>
        </p:txBody>
      </p:sp>
      <p:graphicFrame>
        <p:nvGraphicFramePr>
          <p:cNvPr id="36881" name="Group 17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3125788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963613"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DE6C36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Части цветка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DE6C36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Выполняемые функции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2175"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DE6C36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DE6C36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2" descr="http://im4-tub-ru.yandex.net/i?id=350026055-41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25" y="1143000"/>
            <a:ext cx="2428875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642938"/>
            <a:ext cx="8229600" cy="1066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Критерии оценивания: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22531" name="Text Box 6"/>
          <p:cNvSpPr txBox="1">
            <a:spLocks noChangeArrowheads="1"/>
          </p:cNvSpPr>
          <p:nvPr/>
        </p:nvSpPr>
        <p:spPr bwMode="auto">
          <a:xfrm>
            <a:off x="395288" y="1341438"/>
            <a:ext cx="6481762" cy="478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/>
              <a:t>Оценка «5»</a:t>
            </a:r>
            <a:r>
              <a:rPr lang="ru-RU" sz="2800"/>
              <a:t> - указано назначение  цветка в жизни растения, перечислены все части цветка с выполняемыми функциями;</a:t>
            </a:r>
          </a:p>
          <a:p>
            <a:r>
              <a:rPr lang="ru-RU" sz="2800" b="1" i="1"/>
              <a:t>Оценка «4»</a:t>
            </a:r>
            <a:r>
              <a:rPr lang="ru-RU" sz="2800"/>
              <a:t> - перечислены все  части цветка с выполняемыми функциями, но не указано назначение цветка в жизни растений.</a:t>
            </a:r>
          </a:p>
          <a:p>
            <a:r>
              <a:rPr lang="ru-RU" sz="2800" b="1" i="1"/>
              <a:t>Оценка «3»</a:t>
            </a:r>
            <a:r>
              <a:rPr lang="ru-RU" sz="2800"/>
              <a:t> - перечислены не все части цветка или указаны не все функции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4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</Template>
  <TotalTime>0</TotalTime>
  <Words>744</Words>
  <PresentationFormat>Экран (4:3)</PresentationFormat>
  <Paragraphs>97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4</vt:lpstr>
      <vt:lpstr> ЭВРИСТИЧЕСКИЕ ЗАДАНИЯ            НА УРОКАХ БИОЛОГИИ</vt:lpstr>
      <vt:lpstr>Слайд 2</vt:lpstr>
      <vt:lpstr>Андрей Викторович Хуторской  доктор педагогических наук,  член-корреспондент РАО,  академик Международной педагогической академии</vt:lpstr>
      <vt:lpstr>«ЭВРИСТИКА»</vt:lpstr>
      <vt:lpstr>«План разработки эвристических заданий»</vt:lpstr>
      <vt:lpstr>«Профессия цветка»</vt:lpstr>
      <vt:lpstr>6. Текст задания</vt:lpstr>
      <vt:lpstr>Цветок – орган семенного размножения растений. </vt:lpstr>
      <vt:lpstr>Критерии оценивания: </vt:lpstr>
      <vt:lpstr>«Маленькие «зверушки»</vt:lpstr>
      <vt:lpstr>Слайд 11</vt:lpstr>
      <vt:lpstr>6.Текст задания</vt:lpstr>
      <vt:lpstr>Критерии оценивания: </vt:lpstr>
      <vt:lpstr>«Компьютерная игра «Агроферма»</vt:lpstr>
      <vt:lpstr>6. Текст задания</vt:lpstr>
      <vt:lpstr>Критерии оценивания: </vt:lpstr>
      <vt:lpstr>Эвристические задания легко вписываются в любой этап современного урока</vt:lpstr>
      <vt:lpstr>Урок :Строение семян 6В класс 2013/2014</vt:lpstr>
      <vt:lpstr>Слайд 19</vt:lpstr>
      <vt:lpstr>Условия прорастания семян</vt:lpstr>
      <vt:lpstr>Мы предположили,  что семенам для прорастания необходимы:</vt:lpstr>
      <vt:lpstr>Задание «Семечка»</vt:lpstr>
      <vt:lpstr>Критерии оценивания: </vt:lpstr>
      <vt:lpstr>Результаты </vt:lpstr>
      <vt:lpstr>Слайд 25</vt:lpstr>
      <vt:lpstr>Слайд 26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ЭВРИСТИЧЕСКИЕ ЗАДАНИЯ            НА УРОКАХ БИОЛОГИИ</dc:title>
  <dc:creator>Беляевы</dc:creator>
  <cp:lastModifiedBy>Беляевы</cp:lastModifiedBy>
  <cp:revision>1</cp:revision>
  <dcterms:created xsi:type="dcterms:W3CDTF">2014-11-20T23:02:55Z</dcterms:created>
  <dcterms:modified xsi:type="dcterms:W3CDTF">2014-11-20T23:03:31Z</dcterms:modified>
</cp:coreProperties>
</file>