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1" r:id="rId5"/>
    <p:sldId id="262" r:id="rId6"/>
    <p:sldId id="263"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4C71EC6-210F-42DE-9C53-41977AD35B3D}" type="datetimeFigureOut">
              <a:rPr lang="ru-RU" smtClean="0"/>
              <a:t>19.05.2014</a:t>
            </a:fld>
            <a:endParaRPr lang="ru-RU"/>
          </a:p>
        </p:txBody>
      </p:sp>
      <p:sp>
        <p:nvSpPr>
          <p:cNvPr id="5" name="Footer Placeholder 4"/>
          <p:cNvSpPr>
            <a:spLocks noGrp="1"/>
          </p:cNvSpPr>
          <p:nvPr>
            <p:ph type="ftr" sz="quarter" idx="11"/>
          </p:nvPr>
        </p:nvSpPr>
        <p:spPr>
          <a:xfrm>
            <a:off x="1174044" y="5357592"/>
            <a:ext cx="5034845" cy="365125"/>
          </a:xfrm>
        </p:spPr>
        <p:txBody>
          <a:bodyPr/>
          <a:lstStyle/>
          <a:p>
            <a:endParaRPr lang="ru-RU"/>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19.05.2014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298448" y="2121407"/>
            <a:ext cx="32004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19.05.2014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1298448" y="2944368"/>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19.05.2014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19.05.2014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B4C71EC6-210F-42DE-9C53-41977AD35B3D}" type="datetimeFigureOut">
              <a:rPr lang="ru-RU" smtClean="0"/>
              <a:t>19.05.2014</a:t>
            </a:fld>
            <a:endParaRPr lang="ru-RU"/>
          </a:p>
        </p:txBody>
      </p:sp>
      <p:sp>
        <p:nvSpPr>
          <p:cNvPr id="6" name="Footer Placeholder 5"/>
          <p:cNvSpPr>
            <a:spLocks noGrp="1"/>
          </p:cNvSpPr>
          <p:nvPr>
            <p:ph type="ftr" sz="quarter" idx="11"/>
          </p:nvPr>
        </p:nvSpPr>
        <p:spPr>
          <a:xfrm rot="-60000">
            <a:off x="914554" y="5829261"/>
            <a:ext cx="3522607" cy="365125"/>
          </a:xfrm>
        </p:spPr>
        <p:txBody>
          <a:bodyPr/>
          <a:lstStyle/>
          <a:p>
            <a:endParaRPr lang="ru-RU"/>
          </a:p>
        </p:txBody>
      </p:sp>
      <p:sp>
        <p:nvSpPr>
          <p:cNvPr id="7" name="Slide Number Placeholder 6"/>
          <p:cNvSpPr>
            <a:spLocks noGrp="1"/>
          </p:cNvSpPr>
          <p:nvPr>
            <p:ph type="sldNum" sz="quarter" idx="12"/>
          </p:nvPr>
        </p:nvSpPr>
        <p:spPr>
          <a:xfrm rot="60000">
            <a:off x="7557313" y="5896961"/>
            <a:ext cx="554023" cy="365125"/>
          </a:xfrm>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B4C71EC6-210F-42DE-9C53-41977AD35B3D}" type="datetimeFigureOut">
              <a:rPr lang="ru-RU" smtClean="0"/>
              <a:t>19.05.2014</a:t>
            </a:fld>
            <a:endParaRPr lang="ru-RU"/>
          </a:p>
        </p:txBody>
      </p:sp>
      <p:sp>
        <p:nvSpPr>
          <p:cNvPr id="6" name="Footer Placeholder 5"/>
          <p:cNvSpPr>
            <a:spLocks noGrp="1"/>
          </p:cNvSpPr>
          <p:nvPr>
            <p:ph type="ftr" sz="quarter" idx="11"/>
          </p:nvPr>
        </p:nvSpPr>
        <p:spPr>
          <a:xfrm rot="-60000">
            <a:off x="914569" y="5831037"/>
            <a:ext cx="3319043" cy="365125"/>
          </a:xfrm>
        </p:spPr>
        <p:txBody>
          <a:bodyPr/>
          <a:lstStyle/>
          <a:p>
            <a:endParaRPr lang="ru-RU"/>
          </a:p>
        </p:txBody>
      </p:sp>
      <p:sp>
        <p:nvSpPr>
          <p:cNvPr id="7" name="Slide Number Placeholder 6"/>
          <p:cNvSpPr>
            <a:spLocks noGrp="1"/>
          </p:cNvSpPr>
          <p:nvPr>
            <p:ph type="sldNum" sz="quarter" idx="12"/>
          </p:nvPr>
        </p:nvSpPr>
        <p:spPr>
          <a:xfrm rot="60000">
            <a:off x="7562089" y="5900026"/>
            <a:ext cx="554023" cy="365125"/>
          </a:xfrm>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4C71EC6-210F-42DE-9C53-41977AD35B3D}" type="datetimeFigureOut">
              <a:rPr lang="ru-RU" smtClean="0"/>
              <a:t>19.05.2014</a:t>
            </a:fld>
            <a:endParaRPr lang="ru-RU"/>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ru-RU"/>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5656" y="2276872"/>
            <a:ext cx="6408712" cy="2736304"/>
          </a:xfrm>
        </p:spPr>
        <p:txBody>
          <a:bodyPr>
            <a:normAutofit/>
          </a:bodyPr>
          <a:lstStyle/>
          <a:p>
            <a:r>
              <a:rPr lang="ru-RU" dirty="0"/>
              <a:t>Эвристические задания по географии</a:t>
            </a:r>
            <a:br>
              <a:rPr lang="ru-RU" dirty="0"/>
            </a:br>
            <a:endParaRPr lang="ru-RU" dirty="0"/>
          </a:p>
        </p:txBody>
      </p:sp>
      <p:sp>
        <p:nvSpPr>
          <p:cNvPr id="3" name="Подзаголовок 2"/>
          <p:cNvSpPr>
            <a:spLocks noGrp="1"/>
          </p:cNvSpPr>
          <p:nvPr>
            <p:ph type="subTitle" idx="1"/>
          </p:nvPr>
        </p:nvSpPr>
        <p:spPr>
          <a:xfrm>
            <a:off x="6084168" y="1268760"/>
            <a:ext cx="1967763" cy="1008112"/>
          </a:xfrm>
        </p:spPr>
        <p:txBody>
          <a:bodyPr>
            <a:normAutofit/>
          </a:bodyPr>
          <a:lstStyle/>
          <a:p>
            <a:pPr algn="r"/>
            <a:r>
              <a:rPr lang="ru-RU" sz="1200" dirty="0" smtClean="0">
                <a:solidFill>
                  <a:schemeClr val="tx1"/>
                </a:solidFill>
                <a:latin typeface="Times New Roman" pitchFamily="18" charset="0"/>
                <a:cs typeface="Times New Roman" pitchFamily="18" charset="0"/>
              </a:rPr>
              <a:t>Судаков Е.В.</a:t>
            </a:r>
          </a:p>
          <a:p>
            <a:pPr algn="r"/>
            <a:r>
              <a:rPr lang="ru-RU" sz="1200" dirty="0" smtClean="0">
                <a:solidFill>
                  <a:schemeClr val="tx1"/>
                </a:solidFill>
                <a:latin typeface="Times New Roman" pitchFamily="18" charset="0"/>
                <a:cs typeface="Times New Roman" pitchFamily="18" charset="0"/>
              </a:rPr>
              <a:t>учитель географии</a:t>
            </a:r>
          </a:p>
          <a:p>
            <a:pPr algn="r"/>
            <a:r>
              <a:rPr lang="ru-RU" sz="1200" dirty="0" smtClean="0">
                <a:solidFill>
                  <a:schemeClr val="tx1"/>
                </a:solidFill>
                <a:latin typeface="Times New Roman" pitchFamily="18" charset="0"/>
                <a:cs typeface="Times New Roman" pitchFamily="18" charset="0"/>
              </a:rPr>
              <a:t>МБОУ «СОШ №12»</a:t>
            </a:r>
          </a:p>
          <a:p>
            <a:pPr algn="r"/>
            <a:r>
              <a:rPr lang="ru-RU" sz="1200" dirty="0" smtClean="0">
                <a:solidFill>
                  <a:schemeClr val="tx1"/>
                </a:solidFill>
                <a:latin typeface="Times New Roman" pitchFamily="18" charset="0"/>
                <a:cs typeface="Times New Roman" pitchFamily="18" charset="0"/>
              </a:rPr>
              <a:t>г. Кунгура Пермского края</a:t>
            </a:r>
            <a:endParaRPr lang="ru-RU" sz="1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14679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4043280048"/>
              </p:ext>
            </p:extLst>
          </p:nvPr>
        </p:nvGraphicFramePr>
        <p:xfrm>
          <a:off x="1473994" y="5517232"/>
          <a:ext cx="6196012" cy="630936"/>
        </p:xfrm>
        <a:graphic>
          <a:graphicData uri="http://schemas.openxmlformats.org/drawingml/2006/table">
            <a:tbl>
              <a:tblPr firstRow="1" firstCol="1" lastRow="1" lastCol="1" bandRow="1" bandCol="1"/>
              <a:tblGrid>
                <a:gridCol w="1617877"/>
                <a:gridCol w="1618451"/>
                <a:gridCol w="1618451"/>
                <a:gridCol w="1341233"/>
              </a:tblGrid>
              <a:tr h="324036">
                <a:tc>
                  <a:txBody>
                    <a:bodyPr/>
                    <a:lstStyle/>
                    <a:p>
                      <a:pPr algn="ctr">
                        <a:lnSpc>
                          <a:spcPct val="115000"/>
                        </a:lnSpc>
                        <a:spcAft>
                          <a:spcPts val="0"/>
                        </a:spcAft>
                      </a:pPr>
                      <a:r>
                        <a:rPr lang="ru-RU" sz="1200" dirty="0">
                          <a:effectLst/>
                          <a:latin typeface="Times New Roman"/>
                          <a:ea typeface="Times New Roman"/>
                          <a:cs typeface="Times New Roman"/>
                        </a:rPr>
                        <a:t> климат</a:t>
                      </a:r>
                      <a:endParaRPr lang="ru-RU" sz="1050" dirty="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a:ea typeface="Times New Roman"/>
                          <a:cs typeface="Times New Roman"/>
                        </a:rPr>
                        <a:t>почвы</a:t>
                      </a:r>
                      <a:endParaRPr lang="ru-RU" sz="1050" dirty="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a:ea typeface="Times New Roman"/>
                          <a:cs typeface="Times New Roman"/>
                        </a:rPr>
                        <a:t>представители растительного мира</a:t>
                      </a:r>
                      <a:endParaRPr lang="ru-RU" sz="105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a:ea typeface="Times New Roman"/>
                          <a:cs typeface="Times New Roman"/>
                        </a:rPr>
                        <a:t>представители животного мира</a:t>
                      </a:r>
                      <a:endParaRPr lang="ru-RU" sz="105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018">
                <a:tc>
                  <a:txBody>
                    <a:bodyPr/>
                    <a:lstStyle/>
                    <a:p>
                      <a:pPr algn="ctr">
                        <a:lnSpc>
                          <a:spcPct val="115000"/>
                        </a:lnSpc>
                        <a:spcAft>
                          <a:spcPts val="0"/>
                        </a:spcAft>
                      </a:pPr>
                      <a:r>
                        <a:rPr lang="ru-RU" sz="1200">
                          <a:effectLst/>
                          <a:latin typeface="Times New Roman"/>
                          <a:ea typeface="Times New Roman"/>
                          <a:cs typeface="Times New Roman"/>
                        </a:rPr>
                        <a:t> </a:t>
                      </a:r>
                      <a:endParaRPr lang="ru-RU" sz="105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a:ea typeface="Times New Roman"/>
                          <a:cs typeface="Times New Roman"/>
                        </a:rPr>
                        <a:t> </a:t>
                      </a:r>
                      <a:endParaRPr lang="ru-RU" sz="105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a:ea typeface="Times New Roman"/>
                          <a:cs typeface="Times New Roman"/>
                        </a:rPr>
                        <a:t> </a:t>
                      </a:r>
                      <a:endParaRPr lang="ru-RU" sz="105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a:ea typeface="Times New Roman"/>
                          <a:cs typeface="Times New Roman"/>
                        </a:rPr>
                        <a:t> </a:t>
                      </a:r>
                      <a:endParaRPr lang="ru-RU" sz="1050" dirty="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971600" y="728990"/>
            <a:ext cx="72008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lang="ru-RU" sz="1400" b="1" dirty="0" smtClean="0">
                <a:latin typeface="Times New Roman" pitchFamily="18" charset="0"/>
                <a:ea typeface="Calibri" pitchFamily="34" charset="0"/>
                <a:cs typeface="Times New Roman" pitchFamily="18" charset="0"/>
              </a:rPr>
              <a:t>1. </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Деревня маленьких людей</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Текст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задания:</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Прочитайте тест. </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Ранним утром вместе с проводником наша группа отправилась в гости к маленьким людям Африки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пигмеям. Утро было ясное, теплое, влажное, душное, температура достигла 28 градусов. Вдоль дороги стояли вечнозеленые деревья-гиганты, обвитые до самых вершин лианами. Среди них мы узнали красное дерево, эбеновое дерево, под которыми росли масличные пальмы. С дороги свернули в темную чащу леса, куда изредка проникал солнечный луч. Идти пришлось гуськом, продираясь через заросли папоротников, пальмы, банановою траву, мелкие, но колючие кустарники.  В настороженной тишине изредка слышались крики обезьян: мартышек или шимпанзе. Под пологом леса слышались хрюканье и визг свиньи-пекаря. В различных ярусах леса пролетали яркие попугаи. Лицо облепили комары и мухи огромных размеров. Вдруг дорогу пересекла колония кочующих муравьев, которая после себя оставила голую красно-желтую почву. На подходе к деревне небо потемнело. Следуя по пятам за проводником, мы с большим трудом забрались в крайнюю хижину. Из грозовых туч полил прямой ливень, как из ведра. Пережидая дождь, проводник поведал нам, что такая погода здесь бывает каждый день. Вскоре посветлело, появилось солнце, и мы увидели, что деревня пуста. </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 прочитанному тексту составьте таблицу:</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Нарисуйте африканский многоярусный экваториальный лес.</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Составьте меню совместного ужина.</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Предложите гипотезы: почему люди, проживающие в лесу, имеют маленький рост?</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75267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243936625"/>
              </p:ext>
            </p:extLst>
          </p:nvPr>
        </p:nvGraphicFramePr>
        <p:xfrm>
          <a:off x="1115616" y="1196752"/>
          <a:ext cx="7056784" cy="4471202"/>
        </p:xfrm>
        <a:graphic>
          <a:graphicData uri="http://schemas.openxmlformats.org/drawingml/2006/table">
            <a:tbl>
              <a:tblPr firstRow="1" firstCol="1" lastRow="1" lastCol="1" bandRow="1" bandCol="1"/>
              <a:tblGrid>
                <a:gridCol w="1457472"/>
                <a:gridCol w="5599312"/>
              </a:tblGrid>
              <a:tr h="318302">
                <a:tc>
                  <a:txBody>
                    <a:bodyPr/>
                    <a:lstStyle/>
                    <a:p>
                      <a:pPr algn="ctr">
                        <a:lnSpc>
                          <a:spcPct val="115000"/>
                        </a:lnSpc>
                        <a:spcAft>
                          <a:spcPts val="0"/>
                        </a:spcAft>
                      </a:pPr>
                      <a:r>
                        <a:rPr lang="ru-RU" sz="1600" dirty="0">
                          <a:effectLst/>
                          <a:latin typeface="Times New Roman"/>
                          <a:ea typeface="Times New Roman"/>
                          <a:cs typeface="Times New Roman"/>
                        </a:rPr>
                        <a:t>оценка</a:t>
                      </a:r>
                      <a:endParaRPr lang="ru-RU" sz="1600" dirty="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effectLst/>
                          <a:latin typeface="Times New Roman"/>
                          <a:ea typeface="Times New Roman"/>
                          <a:cs typeface="Times New Roman"/>
                        </a:rPr>
                        <a:t>содержание</a:t>
                      </a:r>
                      <a:endParaRPr lang="ru-RU" sz="160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0106">
                <a:tc>
                  <a:txBody>
                    <a:bodyPr/>
                    <a:lstStyle/>
                    <a:p>
                      <a:pPr algn="ctr">
                        <a:lnSpc>
                          <a:spcPct val="115000"/>
                        </a:lnSpc>
                        <a:spcAft>
                          <a:spcPts val="0"/>
                        </a:spcAft>
                      </a:pPr>
                      <a:r>
                        <a:rPr lang="ru-RU" sz="1600" dirty="0">
                          <a:effectLst/>
                          <a:latin typeface="Times New Roman"/>
                          <a:ea typeface="Times New Roman"/>
                          <a:cs typeface="Times New Roman"/>
                        </a:rPr>
                        <a:t>5</a:t>
                      </a:r>
                      <a:endParaRPr lang="ru-RU" sz="1600" dirty="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600" dirty="0">
                          <a:effectLst/>
                          <a:latin typeface="Times New Roman"/>
                          <a:ea typeface="Times New Roman"/>
                          <a:cs typeface="Times New Roman"/>
                        </a:rPr>
                        <a:t>-заполнены все колонки таблицы фактической информацией,</a:t>
                      </a:r>
                      <a:endParaRPr lang="ru-RU" sz="1600" dirty="0">
                        <a:effectLst/>
                        <a:latin typeface="Calibri"/>
                        <a:ea typeface="Calibri"/>
                        <a:cs typeface="Times New Roman"/>
                      </a:endParaRPr>
                    </a:p>
                    <a:p>
                      <a:pPr algn="just">
                        <a:lnSpc>
                          <a:spcPct val="115000"/>
                        </a:lnSpc>
                        <a:spcAft>
                          <a:spcPts val="0"/>
                        </a:spcAft>
                      </a:pPr>
                      <a:r>
                        <a:rPr lang="ru-RU" sz="1600" dirty="0">
                          <a:effectLst/>
                          <a:latin typeface="Times New Roman"/>
                          <a:ea typeface="Times New Roman"/>
                          <a:cs typeface="Times New Roman"/>
                        </a:rPr>
                        <a:t>- рисунок показывает </a:t>
                      </a:r>
                      <a:r>
                        <a:rPr lang="ru-RU" sz="1600" dirty="0" err="1">
                          <a:effectLst/>
                          <a:latin typeface="Times New Roman"/>
                          <a:ea typeface="Times New Roman"/>
                          <a:cs typeface="Times New Roman"/>
                        </a:rPr>
                        <a:t>многоярусность</a:t>
                      </a:r>
                      <a:r>
                        <a:rPr lang="ru-RU" sz="1600" dirty="0">
                          <a:effectLst/>
                          <a:latin typeface="Times New Roman"/>
                          <a:ea typeface="Times New Roman"/>
                          <a:cs typeface="Times New Roman"/>
                        </a:rPr>
                        <a:t> леса,</a:t>
                      </a:r>
                      <a:endParaRPr lang="ru-RU" sz="1600" dirty="0">
                        <a:effectLst/>
                        <a:latin typeface="Calibri"/>
                        <a:ea typeface="Calibri"/>
                        <a:cs typeface="Times New Roman"/>
                      </a:endParaRPr>
                    </a:p>
                    <a:p>
                      <a:pPr algn="just">
                        <a:lnSpc>
                          <a:spcPct val="115000"/>
                        </a:lnSpc>
                        <a:spcAft>
                          <a:spcPts val="0"/>
                        </a:spcAft>
                      </a:pPr>
                      <a:r>
                        <a:rPr lang="ru-RU" sz="1600" dirty="0">
                          <a:effectLst/>
                          <a:latin typeface="Times New Roman"/>
                          <a:ea typeface="Times New Roman"/>
                          <a:cs typeface="Times New Roman"/>
                        </a:rPr>
                        <a:t>- меню ужина соответствует произрастающей флоре и фауне,</a:t>
                      </a:r>
                      <a:endParaRPr lang="ru-RU" sz="1600" dirty="0">
                        <a:effectLst/>
                        <a:latin typeface="Calibri"/>
                        <a:ea typeface="Calibri"/>
                        <a:cs typeface="Times New Roman"/>
                      </a:endParaRPr>
                    </a:p>
                    <a:p>
                      <a:pPr algn="just">
                        <a:lnSpc>
                          <a:spcPct val="115000"/>
                        </a:lnSpc>
                        <a:spcAft>
                          <a:spcPts val="0"/>
                        </a:spcAft>
                      </a:pPr>
                      <a:r>
                        <a:rPr lang="ru-RU" sz="1600" dirty="0">
                          <a:effectLst/>
                          <a:latin typeface="Times New Roman"/>
                          <a:ea typeface="Times New Roman"/>
                          <a:cs typeface="Times New Roman"/>
                        </a:rPr>
                        <a:t>- выдвинуты  3 гипотезы на основе проведенных исследований.</a:t>
                      </a:r>
                      <a:endParaRPr lang="ru-RU" sz="1600" dirty="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2774">
                <a:tc>
                  <a:txBody>
                    <a:bodyPr/>
                    <a:lstStyle/>
                    <a:p>
                      <a:pPr algn="ctr">
                        <a:lnSpc>
                          <a:spcPct val="115000"/>
                        </a:lnSpc>
                        <a:spcAft>
                          <a:spcPts val="0"/>
                        </a:spcAft>
                      </a:pPr>
                      <a:r>
                        <a:rPr lang="ru-RU" sz="1600">
                          <a:effectLst/>
                          <a:latin typeface="Times New Roman"/>
                          <a:ea typeface="Times New Roman"/>
                          <a:cs typeface="Times New Roman"/>
                        </a:rPr>
                        <a:t>4</a:t>
                      </a:r>
                      <a:endParaRPr lang="ru-RU" sz="160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600">
                          <a:effectLst/>
                          <a:latin typeface="Times New Roman"/>
                          <a:ea typeface="Times New Roman"/>
                          <a:cs typeface="Times New Roman"/>
                        </a:rPr>
                        <a:t>-заполнены все колонки таблицы фактической информацией,</a:t>
                      </a:r>
                      <a:endParaRPr lang="ru-RU" sz="1600">
                        <a:effectLst/>
                        <a:latin typeface="Calibri"/>
                        <a:ea typeface="Calibri"/>
                        <a:cs typeface="Times New Roman"/>
                      </a:endParaRPr>
                    </a:p>
                    <a:p>
                      <a:pPr algn="just">
                        <a:lnSpc>
                          <a:spcPct val="115000"/>
                        </a:lnSpc>
                        <a:spcAft>
                          <a:spcPts val="0"/>
                        </a:spcAft>
                      </a:pPr>
                      <a:r>
                        <a:rPr lang="ru-RU" sz="1600">
                          <a:effectLst/>
                          <a:latin typeface="Times New Roman"/>
                          <a:ea typeface="Times New Roman"/>
                          <a:cs typeface="Times New Roman"/>
                        </a:rPr>
                        <a:t>- рисунок показывает многоярусность леса,</a:t>
                      </a:r>
                      <a:endParaRPr lang="ru-RU" sz="1600">
                        <a:effectLst/>
                        <a:latin typeface="Calibri"/>
                        <a:ea typeface="Calibri"/>
                        <a:cs typeface="Times New Roman"/>
                      </a:endParaRPr>
                    </a:p>
                    <a:p>
                      <a:pPr algn="just">
                        <a:lnSpc>
                          <a:spcPct val="115000"/>
                        </a:lnSpc>
                        <a:spcAft>
                          <a:spcPts val="0"/>
                        </a:spcAft>
                      </a:pPr>
                      <a:r>
                        <a:rPr lang="ru-RU" sz="1600">
                          <a:effectLst/>
                          <a:latin typeface="Times New Roman"/>
                          <a:ea typeface="Times New Roman"/>
                          <a:cs typeface="Times New Roman"/>
                        </a:rPr>
                        <a:t>- меню ужина соответствует произрастающей флоре и фауне,</a:t>
                      </a:r>
                      <a:endParaRPr lang="ru-RU" sz="1600">
                        <a:effectLst/>
                        <a:latin typeface="Calibri"/>
                        <a:ea typeface="Calibri"/>
                        <a:cs typeface="Times New Roman"/>
                      </a:endParaRPr>
                    </a:p>
                    <a:p>
                      <a:pPr algn="just">
                        <a:lnSpc>
                          <a:spcPct val="115000"/>
                        </a:lnSpc>
                        <a:spcAft>
                          <a:spcPts val="0"/>
                        </a:spcAft>
                      </a:pPr>
                      <a:r>
                        <a:rPr lang="ru-RU" sz="1600">
                          <a:effectLst/>
                          <a:latin typeface="Times New Roman"/>
                          <a:ea typeface="Times New Roman"/>
                          <a:cs typeface="Times New Roman"/>
                        </a:rPr>
                        <a:t>- выдвинуты  1-2 гипотезы на основе проведенных исследований.</a:t>
                      </a:r>
                      <a:endParaRPr lang="ru-RU" sz="160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5442">
                <a:tc>
                  <a:txBody>
                    <a:bodyPr/>
                    <a:lstStyle/>
                    <a:p>
                      <a:pPr algn="ctr">
                        <a:lnSpc>
                          <a:spcPct val="115000"/>
                        </a:lnSpc>
                        <a:spcAft>
                          <a:spcPts val="0"/>
                        </a:spcAft>
                      </a:pPr>
                      <a:r>
                        <a:rPr lang="ru-RU" sz="1600">
                          <a:effectLst/>
                          <a:latin typeface="Times New Roman"/>
                          <a:ea typeface="Times New Roman"/>
                          <a:cs typeface="Times New Roman"/>
                        </a:rPr>
                        <a:t>3</a:t>
                      </a:r>
                      <a:endParaRPr lang="ru-RU" sz="160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600" dirty="0">
                          <a:effectLst/>
                          <a:latin typeface="Times New Roman"/>
                          <a:ea typeface="Times New Roman"/>
                          <a:cs typeface="Times New Roman"/>
                        </a:rPr>
                        <a:t>-заполнены все колонки таблицы фактической информацией,</a:t>
                      </a:r>
                      <a:endParaRPr lang="ru-RU" sz="1600" dirty="0">
                        <a:effectLst/>
                        <a:latin typeface="Calibri"/>
                        <a:ea typeface="Calibri"/>
                        <a:cs typeface="Times New Roman"/>
                      </a:endParaRPr>
                    </a:p>
                    <a:p>
                      <a:pPr algn="just">
                        <a:lnSpc>
                          <a:spcPct val="115000"/>
                        </a:lnSpc>
                        <a:spcAft>
                          <a:spcPts val="0"/>
                        </a:spcAft>
                      </a:pPr>
                      <a:r>
                        <a:rPr lang="ru-RU" sz="1600" dirty="0">
                          <a:effectLst/>
                          <a:latin typeface="Times New Roman"/>
                          <a:ea typeface="Times New Roman"/>
                          <a:cs typeface="Times New Roman"/>
                        </a:rPr>
                        <a:t>- рисунок  показывает </a:t>
                      </a:r>
                      <a:r>
                        <a:rPr lang="ru-RU" sz="1600" dirty="0" err="1">
                          <a:effectLst/>
                          <a:latin typeface="Times New Roman"/>
                          <a:ea typeface="Times New Roman"/>
                          <a:cs typeface="Times New Roman"/>
                        </a:rPr>
                        <a:t>многоярусность</a:t>
                      </a:r>
                      <a:r>
                        <a:rPr lang="ru-RU" sz="1600" dirty="0">
                          <a:effectLst/>
                          <a:latin typeface="Times New Roman"/>
                          <a:ea typeface="Times New Roman"/>
                          <a:cs typeface="Times New Roman"/>
                        </a:rPr>
                        <a:t> леса,</a:t>
                      </a:r>
                      <a:endParaRPr lang="ru-RU" sz="1600" dirty="0">
                        <a:effectLst/>
                        <a:latin typeface="Calibri"/>
                        <a:ea typeface="Calibri"/>
                        <a:cs typeface="Times New Roman"/>
                      </a:endParaRPr>
                    </a:p>
                    <a:p>
                      <a:pPr algn="just">
                        <a:lnSpc>
                          <a:spcPct val="115000"/>
                        </a:lnSpc>
                        <a:spcAft>
                          <a:spcPts val="0"/>
                        </a:spcAft>
                      </a:pPr>
                      <a:r>
                        <a:rPr lang="ru-RU" sz="1600" dirty="0">
                          <a:effectLst/>
                          <a:latin typeface="Times New Roman"/>
                          <a:ea typeface="Times New Roman"/>
                          <a:cs typeface="Times New Roman"/>
                        </a:rPr>
                        <a:t>- меню ужина  не соответствует произрастающей флоре и фауне,</a:t>
                      </a:r>
                      <a:endParaRPr lang="ru-RU" sz="1600" dirty="0">
                        <a:effectLst/>
                        <a:latin typeface="Calibri"/>
                        <a:ea typeface="Calibri"/>
                        <a:cs typeface="Times New Roman"/>
                      </a:endParaRPr>
                    </a:p>
                    <a:p>
                      <a:pPr algn="just">
                        <a:lnSpc>
                          <a:spcPct val="115000"/>
                        </a:lnSpc>
                        <a:spcAft>
                          <a:spcPts val="0"/>
                        </a:spcAft>
                      </a:pPr>
                      <a:r>
                        <a:rPr lang="ru-RU" sz="1600" dirty="0">
                          <a:effectLst/>
                          <a:latin typeface="Times New Roman"/>
                          <a:ea typeface="Times New Roman"/>
                          <a:cs typeface="Times New Roman"/>
                        </a:rPr>
                        <a:t>- гипотеза отсутствует</a:t>
                      </a:r>
                      <a:endParaRPr lang="ru-RU" sz="1600" dirty="0">
                        <a:effectLst/>
                        <a:latin typeface="Calibri"/>
                        <a:ea typeface="Calibri"/>
                        <a:cs typeface="Times New Roman"/>
                      </a:endParaRPr>
                    </a:p>
                  </a:txBody>
                  <a:tcPr marL="62133" marR="62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557295" y="677308"/>
            <a:ext cx="4572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Критерии оценки:</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91399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692696"/>
            <a:ext cx="6984776" cy="5493812"/>
          </a:xfrm>
          <a:prstGeom prst="rect">
            <a:avLst/>
          </a:prstGeom>
        </p:spPr>
        <p:txBody>
          <a:bodyPr wrap="square">
            <a:spAutoFit/>
          </a:bodyPr>
          <a:lstStyle/>
          <a:p>
            <a:pPr algn="ctr">
              <a:lnSpc>
                <a:spcPct val="115000"/>
              </a:lnSpc>
              <a:spcAft>
                <a:spcPts val="0"/>
              </a:spcAft>
            </a:pPr>
            <a:r>
              <a:rPr lang="ru-RU" dirty="0" smtClean="0">
                <a:latin typeface="Times New Roman"/>
                <a:ea typeface="Calibri"/>
                <a:cs typeface="Times New Roman"/>
              </a:rPr>
              <a:t>2. </a:t>
            </a:r>
            <a:r>
              <a:rPr lang="ru-RU" b="1" dirty="0">
                <a:latin typeface="Times New Roman"/>
                <a:ea typeface="Calibri"/>
                <a:cs typeface="Times New Roman"/>
              </a:rPr>
              <a:t>Добро пожаловать!</a:t>
            </a:r>
            <a:endParaRPr lang="ru-RU" sz="1600" b="1" dirty="0">
              <a:latin typeface="Calibri"/>
              <a:ea typeface="Calibri"/>
              <a:cs typeface="Times New Roman"/>
            </a:endParaRPr>
          </a:p>
          <a:p>
            <a:pPr algn="just">
              <a:lnSpc>
                <a:spcPct val="115000"/>
              </a:lnSpc>
              <a:spcAft>
                <a:spcPts val="0"/>
              </a:spcAft>
            </a:pPr>
            <a:r>
              <a:rPr lang="ru-RU" dirty="0">
                <a:latin typeface="Times New Roman"/>
                <a:ea typeface="Calibri"/>
                <a:cs typeface="Times New Roman"/>
              </a:rPr>
              <a:t>      Каждый человек по- своему уникален, уникально и то место, где он родился и живет. Мы живем в замечательном городе Кунгуре, которому в этом году исполнилось 350 лет. Город славится своей историей, архитектурой, уникальными природными особенностями. В настоящее время Кунгур активно развивается как туристический центр. </a:t>
            </a:r>
            <a:endParaRPr lang="ru-RU" sz="1600" dirty="0">
              <a:latin typeface="Calibri"/>
              <a:ea typeface="Calibri"/>
              <a:cs typeface="Times New Roman"/>
            </a:endParaRPr>
          </a:p>
          <a:p>
            <a:pPr algn="just">
              <a:lnSpc>
                <a:spcPct val="115000"/>
              </a:lnSpc>
              <a:spcAft>
                <a:spcPts val="0"/>
              </a:spcAft>
            </a:pPr>
            <a:r>
              <a:rPr lang="ru-RU" dirty="0">
                <a:latin typeface="Times New Roman"/>
                <a:ea typeface="Calibri"/>
                <a:cs typeface="Times New Roman"/>
              </a:rPr>
              <a:t>    Администрация города объявила среди учащихся школ  конкурс «Добро пожаловать!» на разработку экскурсионного маршрута. Попробуйте и вы свои силы в этом конкурсе.</a:t>
            </a:r>
            <a:endParaRPr lang="ru-RU" sz="1600" dirty="0">
              <a:latin typeface="Calibri"/>
              <a:ea typeface="Calibri"/>
              <a:cs typeface="Times New Roman"/>
            </a:endParaRPr>
          </a:p>
          <a:p>
            <a:r>
              <a:rPr lang="ru-RU" dirty="0">
                <a:latin typeface="Times New Roman"/>
                <a:ea typeface="Calibri"/>
              </a:rPr>
              <a:t>   </a:t>
            </a:r>
            <a:r>
              <a:rPr lang="ru-RU" i="1" dirty="0" smtClean="0">
                <a:latin typeface="Times New Roman"/>
                <a:ea typeface="Calibri"/>
              </a:rPr>
              <a:t>Задания.</a:t>
            </a:r>
            <a:r>
              <a:rPr lang="ru-RU" dirty="0" smtClean="0">
                <a:latin typeface="Times New Roman"/>
                <a:ea typeface="Calibri"/>
              </a:rPr>
              <a:t>  </a:t>
            </a:r>
            <a:r>
              <a:rPr lang="ru-RU" dirty="0">
                <a:latin typeface="Times New Roman"/>
                <a:ea typeface="Calibri"/>
              </a:rPr>
              <a:t>Разработайте свой экскурсионный маршрут, который познакомит гостей нашего города с уникальными особенностями природы нашего края. Дайте интересное название вашей экскурсии. Создайте рекламный буклет своего маршрута, который  будет способствовать привлечению туристов в наш город. Укажите,  для какого возраста туристов рассчитана ваша экскурсия. Разработайте анкету для гостей города, чтобы оценить привлекательность своего маршрута.</a:t>
            </a:r>
            <a:endParaRPr lang="ru-RU" dirty="0"/>
          </a:p>
        </p:txBody>
      </p:sp>
    </p:spTree>
    <p:extLst>
      <p:ext uri="{BB962C8B-B14F-4D97-AF65-F5344CB8AC3E}">
        <p14:creationId xmlns:p14="http://schemas.microsoft.com/office/powerpoint/2010/main" val="677059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638127811"/>
              </p:ext>
            </p:extLst>
          </p:nvPr>
        </p:nvGraphicFramePr>
        <p:xfrm>
          <a:off x="1126988" y="1043227"/>
          <a:ext cx="6997527" cy="4511833"/>
        </p:xfrm>
        <a:graphic>
          <a:graphicData uri="http://schemas.openxmlformats.org/drawingml/2006/table">
            <a:tbl>
              <a:tblPr firstRow="1" firstCol="1" bandRow="1"/>
              <a:tblGrid>
                <a:gridCol w="405348"/>
                <a:gridCol w="2226363"/>
                <a:gridCol w="2222289"/>
                <a:gridCol w="2143527"/>
              </a:tblGrid>
              <a:tr h="465613">
                <a:tc>
                  <a:txBody>
                    <a:bodyPr/>
                    <a:lstStyle/>
                    <a:p>
                      <a:pPr>
                        <a:lnSpc>
                          <a:spcPct val="115000"/>
                        </a:lnSpc>
                        <a:spcAft>
                          <a:spcPts val="0"/>
                        </a:spcAft>
                      </a:pPr>
                      <a:r>
                        <a:rPr lang="ru-RU" sz="1300" dirty="0">
                          <a:effectLst/>
                          <a:latin typeface="Times New Roman" pitchFamily="18" charset="0"/>
                          <a:ea typeface="Times New Roman"/>
                          <a:cs typeface="Times New Roman" pitchFamily="18" charset="0"/>
                        </a:rPr>
                        <a:t> </a:t>
                      </a:r>
                      <a:endParaRPr lang="ru-RU" sz="1300" dirty="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a:effectLst/>
                          <a:latin typeface="Times New Roman" pitchFamily="18" charset="0"/>
                          <a:ea typeface="Times New Roman"/>
                          <a:cs typeface="Times New Roman" pitchFamily="18" charset="0"/>
                        </a:rPr>
                        <a:t>Разработка маршрута</a:t>
                      </a:r>
                      <a:endParaRPr lang="ru-RU" sz="130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ru-RU" sz="1300">
                          <a:effectLst/>
                          <a:latin typeface="Times New Roman" pitchFamily="18" charset="0"/>
                          <a:ea typeface="Times New Roman"/>
                          <a:cs typeface="Times New Roman" pitchFamily="18" charset="0"/>
                        </a:rPr>
                        <a:t>Оформление буклета</a:t>
                      </a:r>
                      <a:endParaRPr lang="ru-RU" sz="130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ru-RU" sz="1300">
                          <a:effectLst/>
                          <a:latin typeface="Times New Roman" pitchFamily="18" charset="0"/>
                          <a:ea typeface="Times New Roman"/>
                          <a:cs typeface="Times New Roman" pitchFamily="18" charset="0"/>
                        </a:rPr>
                        <a:t>Разработка анкеты</a:t>
                      </a:r>
                      <a:endParaRPr lang="ru-RU" sz="130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4373">
                <a:tc>
                  <a:txBody>
                    <a:bodyPr/>
                    <a:lstStyle/>
                    <a:p>
                      <a:pPr>
                        <a:lnSpc>
                          <a:spcPct val="115000"/>
                        </a:lnSpc>
                        <a:spcAft>
                          <a:spcPts val="0"/>
                        </a:spcAft>
                      </a:pPr>
                      <a:r>
                        <a:rPr lang="ru-RU" sz="1300">
                          <a:effectLst/>
                          <a:latin typeface="Times New Roman" pitchFamily="18" charset="0"/>
                          <a:ea typeface="Times New Roman"/>
                          <a:cs typeface="Times New Roman" pitchFamily="18" charset="0"/>
                        </a:rPr>
                        <a:t>5</a:t>
                      </a:r>
                      <a:endParaRPr lang="ru-RU" sz="130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ru-RU" sz="1300" dirty="0">
                          <a:effectLst/>
                          <a:latin typeface="Times New Roman" pitchFamily="18" charset="0"/>
                          <a:ea typeface="Times New Roman"/>
                          <a:cs typeface="Times New Roman" pitchFamily="18" charset="0"/>
                        </a:rPr>
                        <a:t> </a:t>
                      </a:r>
                      <a:endParaRPr lang="ru-RU" sz="1300" dirty="0">
                        <a:effectLst/>
                        <a:latin typeface="Times New Roman" pitchFamily="18" charset="0"/>
                        <a:ea typeface="Calibri"/>
                        <a:cs typeface="Times New Roman" pitchFamily="18" charset="0"/>
                      </a:endParaRPr>
                    </a:p>
                    <a:p>
                      <a:pPr>
                        <a:lnSpc>
                          <a:spcPct val="115000"/>
                        </a:lnSpc>
                        <a:spcAft>
                          <a:spcPts val="0"/>
                        </a:spcAft>
                      </a:pPr>
                      <a:r>
                        <a:rPr lang="ru-RU" sz="1300" dirty="0">
                          <a:effectLst/>
                          <a:latin typeface="Times New Roman" pitchFamily="18" charset="0"/>
                          <a:ea typeface="Times New Roman"/>
                          <a:cs typeface="Times New Roman" pitchFamily="18" charset="0"/>
                        </a:rPr>
                        <a:t>- маршрут включает посещение не менее 3 объектов</a:t>
                      </a:r>
                      <a:endParaRPr lang="ru-RU" sz="1300" dirty="0">
                        <a:effectLst/>
                        <a:latin typeface="Times New Roman" pitchFamily="18" charset="0"/>
                        <a:ea typeface="Calibri"/>
                        <a:cs typeface="Times New Roman" pitchFamily="18" charset="0"/>
                      </a:endParaRPr>
                    </a:p>
                    <a:p>
                      <a:pPr>
                        <a:lnSpc>
                          <a:spcPct val="115000"/>
                        </a:lnSpc>
                        <a:spcAft>
                          <a:spcPts val="0"/>
                        </a:spcAft>
                      </a:pPr>
                      <a:r>
                        <a:rPr lang="ru-RU" sz="1300" dirty="0">
                          <a:effectLst/>
                          <a:latin typeface="Times New Roman" pitchFamily="18" charset="0"/>
                          <a:ea typeface="Times New Roman"/>
                          <a:cs typeface="Times New Roman" pitchFamily="18" charset="0"/>
                        </a:rPr>
                        <a:t>-в описании маршрута есть обоснование выбора объектов для </a:t>
                      </a:r>
                      <a:r>
                        <a:rPr lang="ru-RU" sz="1300" dirty="0" smtClean="0">
                          <a:effectLst/>
                          <a:latin typeface="Times New Roman" pitchFamily="18" charset="0"/>
                          <a:ea typeface="Times New Roman"/>
                          <a:cs typeface="Times New Roman" pitchFamily="18" charset="0"/>
                        </a:rPr>
                        <a:t>маршрута</a:t>
                      </a:r>
                      <a:endParaRPr lang="ru-RU" sz="1300" dirty="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dirty="0">
                          <a:effectLst/>
                          <a:latin typeface="Times New Roman" pitchFamily="18" charset="0"/>
                          <a:ea typeface="Times New Roman"/>
                          <a:cs typeface="Times New Roman" pitchFamily="18" charset="0"/>
                        </a:rPr>
                        <a:t>Создание рекламного буклета</a:t>
                      </a:r>
                      <a:endParaRPr lang="ru-RU" sz="1300" dirty="0">
                        <a:effectLst/>
                        <a:latin typeface="Times New Roman" pitchFamily="18" charset="0"/>
                        <a:ea typeface="Calibri"/>
                        <a:cs typeface="Times New Roman" pitchFamily="18" charset="0"/>
                      </a:endParaRPr>
                    </a:p>
                    <a:p>
                      <a:pPr>
                        <a:lnSpc>
                          <a:spcPct val="115000"/>
                        </a:lnSpc>
                        <a:spcAft>
                          <a:spcPts val="0"/>
                        </a:spcAft>
                      </a:pPr>
                      <a:r>
                        <a:rPr lang="ru-RU" sz="1300" dirty="0">
                          <a:effectLst/>
                          <a:latin typeface="Times New Roman" pitchFamily="18" charset="0"/>
                          <a:ea typeface="Times New Roman"/>
                          <a:cs typeface="Times New Roman" pitchFamily="18" charset="0"/>
                        </a:rPr>
                        <a:t>-оригинальность композиции</a:t>
                      </a:r>
                      <a:endParaRPr lang="ru-RU" sz="1300" dirty="0">
                        <a:effectLst/>
                        <a:latin typeface="Times New Roman" pitchFamily="18" charset="0"/>
                        <a:ea typeface="Calibri"/>
                        <a:cs typeface="Times New Roman" pitchFamily="18" charset="0"/>
                      </a:endParaRPr>
                    </a:p>
                    <a:p>
                      <a:pPr>
                        <a:lnSpc>
                          <a:spcPct val="115000"/>
                        </a:lnSpc>
                        <a:spcAft>
                          <a:spcPts val="0"/>
                        </a:spcAft>
                      </a:pPr>
                      <a:r>
                        <a:rPr lang="ru-RU" sz="1300" dirty="0">
                          <a:effectLst/>
                          <a:latin typeface="Times New Roman" pitchFamily="18" charset="0"/>
                          <a:ea typeface="Times New Roman"/>
                          <a:cs typeface="Times New Roman" pitchFamily="18" charset="0"/>
                        </a:rPr>
                        <a:t>-оформление в едином стиле</a:t>
                      </a:r>
                      <a:endParaRPr lang="ru-RU" sz="1300" dirty="0">
                        <a:effectLst/>
                        <a:latin typeface="Times New Roman" pitchFamily="18" charset="0"/>
                        <a:ea typeface="Calibri"/>
                        <a:cs typeface="Times New Roman" pitchFamily="18" charset="0"/>
                      </a:endParaRPr>
                    </a:p>
                    <a:p>
                      <a:pPr>
                        <a:lnSpc>
                          <a:spcPct val="115000"/>
                        </a:lnSpc>
                        <a:spcAft>
                          <a:spcPts val="0"/>
                        </a:spcAft>
                      </a:pPr>
                      <a:r>
                        <a:rPr lang="ru-RU" sz="1300" dirty="0">
                          <a:effectLst/>
                          <a:latin typeface="Times New Roman" pitchFamily="18" charset="0"/>
                          <a:ea typeface="Times New Roman"/>
                          <a:cs typeface="Times New Roman" pitchFamily="18" charset="0"/>
                        </a:rPr>
                        <a:t>-информативная нагрузка (оптимальное соотношение иллюстраций и текста</a:t>
                      </a:r>
                      <a:r>
                        <a:rPr lang="ru-RU" sz="1300" dirty="0" smtClean="0">
                          <a:effectLst/>
                          <a:latin typeface="Times New Roman" pitchFamily="18" charset="0"/>
                          <a:ea typeface="Times New Roman"/>
                          <a:cs typeface="Times New Roman" pitchFamily="18" charset="0"/>
                        </a:rPr>
                        <a:t>)</a:t>
                      </a:r>
                      <a:endParaRPr lang="ru-RU" sz="1300" dirty="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dirty="0">
                          <a:effectLst/>
                          <a:latin typeface="Times New Roman" pitchFamily="18" charset="0"/>
                          <a:ea typeface="Times New Roman"/>
                          <a:cs typeface="Times New Roman" pitchFamily="18" charset="0"/>
                        </a:rPr>
                        <a:t>вопросы анкеты позволяют выявить отношение туристов к предложенному маршруту</a:t>
                      </a:r>
                      <a:endParaRPr lang="ru-RU" sz="1300" dirty="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6812">
                <a:tc>
                  <a:txBody>
                    <a:bodyPr/>
                    <a:lstStyle/>
                    <a:p>
                      <a:pPr>
                        <a:lnSpc>
                          <a:spcPct val="115000"/>
                        </a:lnSpc>
                        <a:spcAft>
                          <a:spcPts val="0"/>
                        </a:spcAft>
                      </a:pPr>
                      <a:r>
                        <a:rPr lang="ru-RU" sz="1300">
                          <a:effectLst/>
                          <a:latin typeface="Times New Roman" pitchFamily="18" charset="0"/>
                          <a:ea typeface="Times New Roman"/>
                          <a:cs typeface="Times New Roman" pitchFamily="18" charset="0"/>
                        </a:rPr>
                        <a:t>4</a:t>
                      </a:r>
                      <a:endParaRPr lang="ru-RU" sz="130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dirty="0">
                          <a:effectLst/>
                          <a:latin typeface="Times New Roman" pitchFamily="18" charset="0"/>
                          <a:ea typeface="Times New Roman"/>
                          <a:cs typeface="Times New Roman" pitchFamily="18" charset="0"/>
                        </a:rPr>
                        <a:t>-маршрут включает посещение не менее 3 объектов</a:t>
                      </a:r>
                      <a:endParaRPr lang="ru-RU" sz="1300" dirty="0">
                        <a:effectLst/>
                        <a:latin typeface="Times New Roman" pitchFamily="18" charset="0"/>
                        <a:ea typeface="Calibri"/>
                        <a:cs typeface="Times New Roman" pitchFamily="18" charset="0"/>
                      </a:endParaRPr>
                    </a:p>
                    <a:p>
                      <a:pPr>
                        <a:lnSpc>
                          <a:spcPct val="115000"/>
                        </a:lnSpc>
                        <a:spcAft>
                          <a:spcPts val="0"/>
                        </a:spcAft>
                      </a:pPr>
                      <a:r>
                        <a:rPr lang="ru-RU" sz="1300" dirty="0">
                          <a:effectLst/>
                          <a:latin typeface="Times New Roman" pitchFamily="18" charset="0"/>
                          <a:ea typeface="Times New Roman"/>
                          <a:cs typeface="Times New Roman" pitchFamily="18" charset="0"/>
                        </a:rPr>
                        <a:t>-в описании маршрута есть обоснование выбора объектов для </a:t>
                      </a:r>
                      <a:r>
                        <a:rPr lang="ru-RU" sz="1300" dirty="0" smtClean="0">
                          <a:effectLst/>
                          <a:latin typeface="Times New Roman" pitchFamily="18" charset="0"/>
                          <a:ea typeface="Times New Roman"/>
                          <a:cs typeface="Times New Roman" pitchFamily="18" charset="0"/>
                        </a:rPr>
                        <a:t>маршрута</a:t>
                      </a:r>
                      <a:endParaRPr lang="ru-RU" sz="1300" dirty="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dirty="0">
                          <a:effectLst/>
                          <a:latin typeface="Times New Roman" pitchFamily="18" charset="0"/>
                          <a:ea typeface="Times New Roman"/>
                          <a:cs typeface="Times New Roman" pitchFamily="18" charset="0"/>
                        </a:rPr>
                        <a:t>Есть замечания по оформлению рекламного буклета</a:t>
                      </a:r>
                      <a:endParaRPr lang="ru-RU" sz="1300" dirty="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dirty="0">
                          <a:effectLst/>
                          <a:latin typeface="Times New Roman" pitchFamily="18" charset="0"/>
                          <a:ea typeface="Times New Roman"/>
                          <a:cs typeface="Times New Roman" pitchFamily="18" charset="0"/>
                        </a:rPr>
                        <a:t>вопросы анкеты позволяют выявить отношение туристов к предложенному маршруту</a:t>
                      </a:r>
                      <a:endParaRPr lang="ru-RU" sz="1300" dirty="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7658">
                <a:tc>
                  <a:txBody>
                    <a:bodyPr/>
                    <a:lstStyle/>
                    <a:p>
                      <a:pPr>
                        <a:lnSpc>
                          <a:spcPct val="115000"/>
                        </a:lnSpc>
                        <a:spcAft>
                          <a:spcPts val="0"/>
                        </a:spcAft>
                      </a:pPr>
                      <a:r>
                        <a:rPr lang="ru-RU" sz="1300">
                          <a:effectLst/>
                          <a:latin typeface="Times New Roman" pitchFamily="18" charset="0"/>
                          <a:ea typeface="Times New Roman"/>
                          <a:cs typeface="Times New Roman" pitchFamily="18" charset="0"/>
                        </a:rPr>
                        <a:t>3</a:t>
                      </a:r>
                      <a:endParaRPr lang="ru-RU" sz="130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dirty="0">
                          <a:effectLst/>
                          <a:latin typeface="Times New Roman" pitchFamily="18" charset="0"/>
                          <a:ea typeface="Times New Roman"/>
                          <a:cs typeface="Times New Roman" pitchFamily="18" charset="0"/>
                        </a:rPr>
                        <a:t>-маршрут включает посещение менее 3 объектов</a:t>
                      </a:r>
                      <a:endParaRPr lang="ru-RU" sz="1300" dirty="0">
                        <a:effectLst/>
                        <a:latin typeface="Times New Roman" pitchFamily="18" charset="0"/>
                        <a:ea typeface="Calibri"/>
                        <a:cs typeface="Times New Roman" pitchFamily="18" charset="0"/>
                      </a:endParaRPr>
                    </a:p>
                    <a:p>
                      <a:pPr>
                        <a:lnSpc>
                          <a:spcPct val="115000"/>
                        </a:lnSpc>
                        <a:spcAft>
                          <a:spcPts val="0"/>
                        </a:spcAft>
                      </a:pPr>
                      <a:r>
                        <a:rPr lang="ru-RU" sz="1300" dirty="0">
                          <a:effectLst/>
                          <a:latin typeface="Times New Roman" pitchFamily="18" charset="0"/>
                          <a:ea typeface="Times New Roman"/>
                          <a:cs typeface="Times New Roman" pitchFamily="18" charset="0"/>
                        </a:rPr>
                        <a:t>-в описании маршрута нет четкого обоснования выбора объектов для маршрута</a:t>
                      </a:r>
                      <a:endParaRPr lang="ru-RU" sz="1300" dirty="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a:effectLst/>
                          <a:latin typeface="Times New Roman" pitchFamily="18" charset="0"/>
                          <a:ea typeface="Times New Roman"/>
                          <a:cs typeface="Times New Roman" pitchFamily="18" charset="0"/>
                        </a:rPr>
                        <a:t>Несоответствие требованиям оформления рекламного буклета</a:t>
                      </a:r>
                      <a:endParaRPr lang="ru-RU" sz="130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dirty="0">
                          <a:effectLst/>
                          <a:latin typeface="Times New Roman" pitchFamily="18" charset="0"/>
                          <a:ea typeface="Times New Roman"/>
                          <a:cs typeface="Times New Roman" pitchFamily="18" charset="0"/>
                        </a:rPr>
                        <a:t>вопросы анкеты не позволяют оценить привлекательность данного маршрута для туристов</a:t>
                      </a:r>
                      <a:endParaRPr lang="ru-RU" sz="1300" dirty="0">
                        <a:effectLst/>
                        <a:latin typeface="Times New Roman" pitchFamily="18" charset="0"/>
                        <a:ea typeface="Calibri"/>
                        <a:cs typeface="Times New Roman" pitchFamily="18" charset="0"/>
                      </a:endParaRPr>
                    </a:p>
                  </a:txBody>
                  <a:tcPr marL="51091" marR="51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2339752" y="735450"/>
            <a:ext cx="4572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Критерии оценки: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09809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662813689"/>
              </p:ext>
            </p:extLst>
          </p:nvPr>
        </p:nvGraphicFramePr>
        <p:xfrm>
          <a:off x="1187624" y="3645023"/>
          <a:ext cx="6932983" cy="2398156"/>
        </p:xfrm>
        <a:graphic>
          <a:graphicData uri="http://schemas.openxmlformats.org/drawingml/2006/table">
            <a:tbl>
              <a:tblPr firstRow="1" firstCol="1" lastRow="1" lastCol="1" bandRow="1" bandCol="1"/>
              <a:tblGrid>
                <a:gridCol w="1382105"/>
                <a:gridCol w="5550878"/>
              </a:tblGrid>
              <a:tr h="345638">
                <a:tc>
                  <a:txBody>
                    <a:bodyPr/>
                    <a:lstStyle/>
                    <a:p>
                      <a:pPr algn="just">
                        <a:lnSpc>
                          <a:spcPct val="150000"/>
                        </a:lnSpc>
                        <a:spcAft>
                          <a:spcPts val="0"/>
                        </a:spcAft>
                      </a:pPr>
                      <a:r>
                        <a:rPr lang="ru-RU" sz="1600" dirty="0">
                          <a:effectLst/>
                          <a:latin typeface="Times New Roman"/>
                          <a:ea typeface="Times New Roman"/>
                        </a:rPr>
                        <a:t>оценка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600">
                          <a:effectLst/>
                          <a:latin typeface="Times New Roman"/>
                          <a:ea typeface="Times New Roman"/>
                        </a:rPr>
                        <a:t>содержание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1277">
                <a:tc>
                  <a:txBody>
                    <a:bodyPr/>
                    <a:lstStyle/>
                    <a:p>
                      <a:pPr algn="ctr">
                        <a:lnSpc>
                          <a:spcPct val="150000"/>
                        </a:lnSpc>
                        <a:spcAft>
                          <a:spcPts val="0"/>
                        </a:spcAft>
                      </a:pPr>
                      <a:r>
                        <a:rPr lang="ru-RU" sz="1600" dirty="0">
                          <a:effectLst/>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dirty="0">
                          <a:effectLst/>
                          <a:latin typeface="Times New Roman"/>
                          <a:ea typeface="Times New Roman"/>
                        </a:rPr>
                        <a:t>-ответы на вопросы изложены правильно и полно;</a:t>
                      </a:r>
                    </a:p>
                    <a:p>
                      <a:pPr algn="just">
                        <a:spcAft>
                          <a:spcPts val="0"/>
                        </a:spcAft>
                      </a:pPr>
                      <a:r>
                        <a:rPr lang="ru-RU" sz="1600" dirty="0">
                          <a:effectLst/>
                          <a:latin typeface="Times New Roman"/>
                          <a:ea typeface="Times New Roman"/>
                        </a:rPr>
                        <a:t>-составлено  2-3  ребуса;</a:t>
                      </a:r>
                    </a:p>
                    <a:p>
                      <a:pPr algn="just">
                        <a:spcAft>
                          <a:spcPts val="0"/>
                        </a:spcAft>
                      </a:pPr>
                      <a:r>
                        <a:rPr lang="ru-RU" sz="1600" dirty="0">
                          <a:effectLst/>
                          <a:latin typeface="Times New Roman"/>
                          <a:ea typeface="Times New Roman"/>
                        </a:rPr>
                        <a:t>-рассказ отражает сезонные изменения климата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638">
                <a:tc>
                  <a:txBody>
                    <a:bodyPr/>
                    <a:lstStyle/>
                    <a:p>
                      <a:pPr algn="ctr">
                        <a:lnSpc>
                          <a:spcPct val="150000"/>
                        </a:lnSpc>
                        <a:spcAft>
                          <a:spcPts val="0"/>
                        </a:spcAft>
                      </a:pPr>
                      <a:r>
                        <a:rPr lang="ru-RU" sz="1600">
                          <a:effectLst/>
                          <a:latin typeface="Times New Roman"/>
                          <a:ea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dirty="0">
                          <a:effectLst/>
                          <a:latin typeface="Times New Roman"/>
                          <a:ea typeface="Times New Roman"/>
                        </a:rPr>
                        <a:t> то же , что и на «5», но допущены 1-2 ошибки или недочеты.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1703">
                <a:tc>
                  <a:txBody>
                    <a:bodyPr/>
                    <a:lstStyle/>
                    <a:p>
                      <a:pPr algn="ctr">
                        <a:lnSpc>
                          <a:spcPct val="150000"/>
                        </a:lnSpc>
                        <a:spcAft>
                          <a:spcPts val="0"/>
                        </a:spcAft>
                      </a:pPr>
                      <a:r>
                        <a:rPr lang="ru-RU" sz="1600">
                          <a:effectLst/>
                          <a:latin typeface="Times New Roman"/>
                          <a:ea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dirty="0">
                          <a:effectLst/>
                          <a:latin typeface="Times New Roman"/>
                          <a:ea typeface="Times New Roman"/>
                        </a:rPr>
                        <a:t>- ответы на вопросы изложены не полно;</a:t>
                      </a:r>
                    </a:p>
                    <a:p>
                      <a:pPr algn="just">
                        <a:spcAft>
                          <a:spcPts val="0"/>
                        </a:spcAft>
                      </a:pPr>
                      <a:r>
                        <a:rPr lang="ru-RU" sz="1600" dirty="0">
                          <a:effectLst/>
                          <a:latin typeface="Times New Roman"/>
                          <a:ea typeface="Times New Roman"/>
                        </a:rPr>
                        <a:t>- составлен 1 ребус</a:t>
                      </a:r>
                    </a:p>
                    <a:p>
                      <a:pPr algn="just">
                        <a:spcAft>
                          <a:spcPts val="0"/>
                        </a:spcAft>
                      </a:pPr>
                      <a:r>
                        <a:rPr lang="ru-RU" sz="1600" dirty="0">
                          <a:effectLst/>
                          <a:latin typeface="Times New Roman"/>
                          <a:ea typeface="Times New Roman"/>
                        </a:rPr>
                        <a:t>- в рассказе допущены ошибки обнаруживающие не понимание темы сезонности саванн.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1037432" y="764704"/>
            <a:ext cx="7083176"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Растительное </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противоречие.</a:t>
            </a:r>
            <a:endParaRPr kumimoji="0" lang="ru-RU"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Текст </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задания: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Баобаб – дерево африканских саванн. Живет баобаб до 5 тысяч лет, но определить его возраст точно не возможно. Ствол достигает толщины 40 метров, но африканцы говорят, что из него не разожжешь даже маленького костра.  Листья сбрасывает летом. Объясните, почему  невозможно определить возраст баобаба? Почему его древесина не горит? Почему листья растут зимой, а не летом? Составьте несколько вариантов ребусов слова баобаб. Придумайте и запишите рассказ о жизни старого баобаба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u-RU" dirty="0" smtClean="0">
                <a:latin typeface="Times New Roman" pitchFamily="18" charset="0"/>
                <a:ea typeface="Times New Roman" pitchFamily="18" charset="0"/>
                <a:cs typeface="Times New Roman" pitchFamily="18" charset="0"/>
              </a:rPr>
              <a:t>6.</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Критерии оценки: задание оценивается в 5 бальной системе</a:t>
            </a:r>
            <a:endParaRPr kumimoji="0" lang="ru-RU"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568330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287</TotalTime>
  <Words>564</Words>
  <Application>Microsoft Office PowerPoint</Application>
  <PresentationFormat>Экран (4:3)</PresentationFormat>
  <Paragraphs>82</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Кнопка</vt:lpstr>
      <vt:lpstr>Эвристические задания по географии </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Эвристические задания по географии</dc:title>
  <dc:creator>user</dc:creator>
  <cp:lastModifiedBy>user</cp:lastModifiedBy>
  <cp:revision>10</cp:revision>
  <dcterms:created xsi:type="dcterms:W3CDTF">2014-05-14T03:10:53Z</dcterms:created>
  <dcterms:modified xsi:type="dcterms:W3CDTF">2014-05-19T09:19:54Z</dcterms:modified>
</cp:coreProperties>
</file>