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6" r:id="rId4"/>
    <p:sldId id="278" r:id="rId5"/>
    <p:sldId id="279" r:id="rId6"/>
    <p:sldId id="261" r:id="rId7"/>
    <p:sldId id="280" r:id="rId8"/>
    <p:sldId id="281" r:id="rId9"/>
    <p:sldId id="282" r:id="rId10"/>
    <p:sldId id="283" r:id="rId11"/>
    <p:sldId id="284" r:id="rId12"/>
    <p:sldId id="267" r:id="rId13"/>
    <p:sldId id="285" r:id="rId14"/>
    <p:sldId id="286" r:id="rId15"/>
    <p:sldId id="287" r:id="rId16"/>
    <p:sldId id="295" r:id="rId17"/>
    <p:sldId id="296" r:id="rId18"/>
    <p:sldId id="259" r:id="rId19"/>
    <p:sldId id="288" r:id="rId20"/>
    <p:sldId id="268" r:id="rId21"/>
    <p:sldId id="289" r:id="rId22"/>
    <p:sldId id="269" r:id="rId23"/>
    <p:sldId id="297" r:id="rId24"/>
    <p:sldId id="270" r:id="rId25"/>
    <p:sldId id="271" r:id="rId26"/>
    <p:sldId id="272" r:id="rId27"/>
    <p:sldId id="273" r:id="rId28"/>
    <p:sldId id="298" r:id="rId29"/>
    <p:sldId id="274" r:id="rId30"/>
    <p:sldId id="299" r:id="rId31"/>
    <p:sldId id="275" r:id="rId32"/>
    <p:sldId id="300" r:id="rId33"/>
    <p:sldId id="294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AAEF-64BA-4C01-A305-4C4D01AD049D}" type="datetimeFigureOut">
              <a:rPr lang="ru-RU" smtClean="0"/>
              <a:pPr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673E-0B71-47C4-AA46-863300D33B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ТЕХНОЛОГИИ И ПРИЁМЫ РАБОТЫ ПО ФОРМИРОВАНИЮ УМЕНИЯ ЗАДАВАТЬ ВОПРОСЫ</a:t>
            </a:r>
          </a:p>
          <a:p>
            <a:pPr algn="r">
              <a:buNone/>
            </a:pPr>
            <a:endParaRPr lang="ru-RU" sz="2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Лучше иногда задавать вопросы, чем знать наперёд все ответы.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Дж.Тэрбер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Каков вопрос – таков и ответ.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(Народная мудрость)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Характеристики, присущие критически мыслящему человеку. Критические мыслители: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43052"/>
            <a:ext cx="8786874" cy="511494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решают проблемы;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проявляют известную настойчивость в решении проблем;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контролируют себя, свою импульсивность;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 для других идей;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решают проблемы, сотрудничая с другими людьми;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слушают собеседника;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эмпатичны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терпимы к неопределённости;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рассматривают проблемы с разных точек зрения;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устанавливают множественные связи между явлениями;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терпимо относятся к точкам зрения, отличным от их собственных взглядов;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Характеристики, присущие критически мыслящему человеку. Критические мыслители: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рассматривают несколько возможностей решения какой-то проблемы;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часто задают вопрос: «Что, если…?»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умеют строить логические выводы;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размышляют о своих чувствах, мыслях – оценивают их;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строят прогнозы, обосновывают их и ставят перед собой обдуманные цели;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применяют свои навыки и знания в различных ситуациях;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любознательны и часто задают «хорошие вопросы»;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  воспринимают информацию.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900" b="1" dirty="0" smtClean="0">
                <a:solidFill>
                  <a:schemeClr val="tx2"/>
                </a:solidFill>
              </a:rPr>
              <a:t> </a:t>
            </a:r>
          </a:p>
          <a:p>
            <a:pPr algn="ctr">
              <a:buNone/>
            </a:pPr>
            <a:r>
              <a:rPr lang="ru-RU" sz="3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ТЕХНОЛОГИЧЕСКИЕ ЭТАПЫ РАЗВИТИЯ КМ</a:t>
            </a:r>
          </a:p>
          <a:p>
            <a:pPr algn="ctr">
              <a:buNone/>
            </a:pPr>
            <a:endParaRPr lang="ru-RU" sz="39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2000240"/>
          <a:ext cx="8786874" cy="352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5881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  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стадия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стадия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стадия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4084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Вызов: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имеющиеся знания;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интерес к получению новой информации;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постановка учеником собственных целей обучения.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Осмысление содержания: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получение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корректировка учеником поставленных целей обучения.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Рефлексия: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размышление, рождение нового знания;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постановка учеником новых целей обучения.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27478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– стадии и методические приёмы</a:t>
            </a:r>
            <a:endParaRPr lang="ru-RU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58313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86"/>
                <a:gridCol w="2196275"/>
                <a:gridCol w="2269485"/>
                <a:gridCol w="2928367"/>
              </a:tblGrid>
              <a:tr h="8386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Стадия (фаза)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Возможные приёмы и методы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766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I.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Вызов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Направлена на вызов у учащихся уже имеющихся знаний по изучаемому вопросу, активизацию их деятельности, мотивацию к дальнейшей работе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вспоминает, что ему известно по изучаемому вопросу (делает предположения), систематизирует информацию до её изучения, задаёт вопросы, на которые хотел бы получить ответ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составление списка известной информации;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рассказ-предположение по ключевым словам;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систематизация материала (графическая): кластеры, таблицы;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верные и неверные утверждения;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перепутанные логические цепочки и т. д.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– стадии и методические приёмы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78687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214578"/>
                <a:gridCol w="2214578"/>
                <a:gridCol w="235745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Стадия (фаза)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Возможные приёмы и методы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II.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Осмысление содержания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Направлена на сохранение интереса к теме при непосредственной работе с новой информацией, постепенное продвижение от знания старого к новому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читает (слушает) текст, используя предложенные учителем активные методы чтения, делает пометки на полях или ведёт записи по мере осмысления новой информации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 активного чтения: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маркировка текста;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ведение различных записей типа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двойных дневников, бортовых журналов;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поиск ответов на поставленные в первой части урока вопросы и т. д.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развития критического мышления – стадии и методические приёмы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0" y="1600200"/>
          <a:ext cx="871544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1655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Стадия (фаза)</a:t>
                      </a: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Возможные приёмы и методы</a:t>
                      </a:r>
                    </a:p>
                    <a:p>
                      <a:endParaRPr lang="ru-RU" sz="2400" dirty="0">
                        <a:effectLst/>
                      </a:endParaRPr>
                    </a:p>
                  </a:txBody>
                  <a:tcPr/>
                </a:tc>
              </a:tr>
              <a:tr h="36025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III.</a:t>
                      </a:r>
                      <a:r>
                        <a:rPr lang="ru-RU" sz="2400" b="1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Рефлексия</a:t>
                      </a:r>
                      <a:endParaRPr lang="ru-RU" sz="24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Учителю следует вернуть учащихся к первоначальным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записям – предположениям, внести изменения, дополнения; дать творческие, исследовательские или практические задания на основе изученной информации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соотносят «новую» информацию со старой, используя знания, полученные на стадии осмысления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заполнение кластеров, таблиц;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установление причинно-следственных связей между блоками информации;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возврат к ключевым словам, верным и неверным утверждениям;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ответы на поставленные вопросы;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организация устных и письменных «круглых столов»;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организация различных видов дискуссий;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написание творческих работ;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Исследования по отдельным вопросам и т. д.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ТЕХНОЛОГИИ И ПРИЁМЫ РАБОТЫ ПО ФОРМИРОВАНИЮ УМЕНИЯ ЗАДАВАТЬ ВОПРОСЫ</a:t>
            </a:r>
          </a:p>
          <a:p>
            <a:pPr algn="r">
              <a:buNone/>
            </a:pPr>
            <a:endParaRPr lang="ru-RU" sz="2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Лучше иногда задавать вопросы, чем знать наперёд все ответы.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Дж.Тэрбер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Каков вопрос – таков и ответ.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(Народная мудрость)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14620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071678"/>
            <a:ext cx="485778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ПРОСТЫЕ ВОПРОСЫ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 </a:t>
            </a:r>
            <a:r>
              <a:rPr lang="ru-RU" sz="3100" b="1" dirty="0"/>
              <a:t>Это вопросы, отвечая на которые нужно получить какие-то конкретные сведения, вспомнить и воспроизвести некую информацию. 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3100" b="1" dirty="0">
                <a:solidFill>
                  <a:schemeClr val="tx2"/>
                </a:solidFill>
              </a:rPr>
              <a:t>Вопросы, которые требуют от нас знания фактического материала и ориентированы на работу памяти. 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dirty="0"/>
              <a:t>Например: </a:t>
            </a:r>
            <a:br>
              <a:rPr lang="ru-RU" sz="3100" dirty="0"/>
            </a:br>
            <a:r>
              <a:rPr lang="ru-RU" sz="3100" dirty="0" smtClean="0"/>
              <a:t>«</a:t>
            </a:r>
            <a:r>
              <a:rPr lang="ru-RU" sz="3100" i="1" dirty="0"/>
              <a:t>Где я могу купить подержанный монитор?» </a:t>
            </a:r>
            <a:br>
              <a:rPr lang="ru-RU" sz="3100" i="1" dirty="0"/>
            </a:br>
            <a:r>
              <a:rPr lang="ru-RU" sz="3100" dirty="0" smtClean="0"/>
              <a:t>«</a:t>
            </a:r>
            <a:r>
              <a:rPr lang="ru-RU" sz="3100" i="1" dirty="0"/>
              <a:t>Нет ли у вас (меня) знакомых, которые работают в компьютерных магазинах или занимаются ремонтом мониторов?» 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87473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143116"/>
            <a:ext cx="478634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235748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214554"/>
            <a:ext cx="228601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571876"/>
            <a:ext cx="228601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УТОЧНЯЮЩИЕ ВОПРОСЫ 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Обычно начинаются со слов: </a:t>
            </a:r>
          </a:p>
          <a:p>
            <a:r>
              <a:rPr lang="ru-RU" dirty="0" smtClean="0"/>
              <a:t>«</a:t>
            </a:r>
            <a:r>
              <a:rPr lang="ru-RU" i="1" dirty="0" smtClean="0"/>
              <a:t>То есть ты говоришь, что...?» </a:t>
            </a:r>
          </a:p>
          <a:p>
            <a:r>
              <a:rPr lang="ru-RU" dirty="0" smtClean="0"/>
              <a:t>«</a:t>
            </a:r>
            <a:r>
              <a:rPr lang="ru-RU" i="1" dirty="0" smtClean="0"/>
              <a:t>Если я правильно понял, то ...?» </a:t>
            </a:r>
          </a:p>
          <a:p>
            <a:r>
              <a:rPr lang="ru-RU" dirty="0" smtClean="0"/>
              <a:t>«</a:t>
            </a:r>
            <a:r>
              <a:rPr lang="ru-RU" i="1" dirty="0" smtClean="0"/>
              <a:t>Я могу ошибаться, но, по-моему, вы сказали о ...?»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Цель этих вопросов — уточнить информацию, которую вы только что получили от собеседника. Иногда их задают для получения информации, отсутствующей, но подразумевающейся в сообщении.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74953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071678"/>
            <a:ext cx="485778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ОЦЕНОЧНЫЕ ВОПРОСЫ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Очень важно с детского возраста учить детей  отдавать себе отчет в тех эмоциях, которые оказывают влияние на мышление. И осуществлять это призваны так называемые оценочные вопросы. Речь идет о типе вопросов, которые вовлекают в работу эмоциональную сторону мышления. </a:t>
            </a:r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Какие чувства вызывает у тебя этот отрывок?»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Как ты относишься к этому герою?»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Что ты чувствуешь, решив эту задачу?»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74953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71678"/>
            <a:ext cx="471490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ТВОРЧЕСТВО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Творчество — это особый склад ума. </a:t>
            </a:r>
          </a:p>
          <a:p>
            <a:pPr>
              <a:buNone/>
            </a:pPr>
            <a:r>
              <a:rPr lang="ru-RU" dirty="0" smtClean="0"/>
              <a:t>    Вы можете с абсолютной точностью исполнять на арфе итальянские мелодии, но в то же самое время быть совершенно нетворческим человеком. </a:t>
            </a:r>
          </a:p>
          <a:p>
            <a:pPr>
              <a:buNone/>
            </a:pPr>
            <a:r>
              <a:rPr lang="ru-RU" dirty="0" smtClean="0"/>
              <a:t>    Но если вы придумали новейший способ завязывания шнурков или заваривания чая, нет никаких сомнений в ваших творческих способностях.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ТВОРЧЕСКИЕ ВОПРОСЫ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 smtClean="0">
                <a:solidFill>
                  <a:schemeClr val="tx2"/>
                </a:solidFill>
              </a:rPr>
              <a:t>Это вопросы, в формулировке которых присутствуют элементы условности, предположения, прогноза. </a:t>
            </a:r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Что будет, если я немного повременю с покупкой, подкоплю немного денег, а потом куплю новый современный монитор?»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Что будет, если я попрошу твоих знакомых помочь мне найти нужную модель?»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Что будет, если сейчас я куплю монитор меньшего размера, а через некоторое время, накопив нужную сумму, продам его и куплю тот, который мне нужен?»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ТВОРЧЕСКИЕ ВОПРОСЫ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ученик преобразует, видоизменяет учебный материал, он тем самым присваивает его. </a:t>
            </a:r>
          </a:p>
          <a:p>
            <a:r>
              <a:rPr lang="ru-RU" dirty="0" smtClean="0"/>
              <a:t>Вопросы, которые направлены на развитие творческого мышления, называют творческими.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ТВОРЧЕСТВО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500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Задавая творческие вопросы, мы изменяем течение урока. </a:t>
            </a:r>
          </a:p>
          <a:p>
            <a:pPr>
              <a:buNone/>
            </a:pPr>
            <a:r>
              <a:rPr lang="ru-RU" sz="3600" dirty="0" smtClean="0"/>
              <a:t>Фантазия по определению не бывает правильной или неправильной — каждый волен придумывать все, что захочется. </a:t>
            </a:r>
          </a:p>
          <a:p>
            <a:pPr>
              <a:buNone/>
            </a:pPr>
            <a:r>
              <a:rPr lang="ru-RU" sz="3600" dirty="0" smtClean="0"/>
              <a:t>Без риска нет и не может быть никакого творчества. Выбор — рисковать или нет — всегда остается за вами!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071678"/>
            <a:ext cx="478634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ИНТЕРПРЕТАЦИОННЫЕ (ОБЪЯСНЯЮЩИЕ) ВОПРОСЫ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Начинаются, как правило, со слова «почему». </a:t>
            </a:r>
          </a:p>
          <a:p>
            <a:pPr algn="ctr">
              <a:buNone/>
            </a:pPr>
            <a:r>
              <a:rPr lang="ru-RU" dirty="0" smtClean="0"/>
              <a:t>При решении проблем они могут вдохновить вас на свежие идеи, позволят получить развернутую информацию об интересующем вас объекте и выяснить непонятные вам причины действий и поступков людей. </a:t>
            </a:r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Почему я стесняюсь попросить у своего друга денег в долг?»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Почему вы даете на монитор такой маленький гарантийный срок?»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Джон и Мэри находились в комнате. Джон вышел из комнаты, хлопнув дверью. Раздался звук разбитого стекла. Когда Джон вернулся, он посмотрел на Мэри. Мэри была мертва. Отчего умерла Мэри?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3116"/>
            <a:ext cx="485778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ПРАКТИЧЕСКИЕ ВОПРОСЫ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Устанавливают взаимосвязь между теорией и практикой. </a:t>
            </a:r>
          </a:p>
          <a:p>
            <a:pPr algn="ctr">
              <a:buNone/>
            </a:pPr>
            <a:r>
              <a:rPr lang="ru-RU" dirty="0" smtClean="0"/>
              <a:t>Они позволяют трезво оценить ситуацию и степень реальности ваших планов, увидеть проблему со стороны. </a:t>
            </a:r>
          </a:p>
          <a:p>
            <a:pPr>
              <a:buNone/>
            </a:pPr>
            <a:r>
              <a:rPr lang="ru-RU" dirty="0" smtClean="0"/>
              <a:t>Например: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А что бы ты предпринял на моем месте?» </a:t>
            </a:r>
          </a:p>
          <a:p>
            <a:pPr>
              <a:buNone/>
            </a:pPr>
            <a:r>
              <a:rPr lang="ru-RU" dirty="0" smtClean="0"/>
              <a:t>«</a:t>
            </a:r>
            <a:r>
              <a:rPr lang="ru-RU" i="1" dirty="0" smtClean="0"/>
              <a:t>Объясни, пожалуйста, каким образом это можно осуществить на практике?»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Классификация вопросов американского психолога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Бенджамина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428868"/>
            <a:ext cx="8229600" cy="398304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Существует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типов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вопросов, шесть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больших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крючков», на которые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может поймать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великое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множество идей.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143116"/>
            <a:ext cx="485778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ТЕХНОЛОГИИ И ПРИЁМЫ РАБОТЫ ПО ФОРМИРОВАНИЮ УМЕНИЯ ЗАДАВАТЬ ВОПРОСЫ</a:t>
            </a:r>
          </a:p>
          <a:p>
            <a:pPr algn="r">
              <a:buNone/>
            </a:pPr>
            <a:endParaRPr lang="ru-RU" sz="2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Лучше иногда задавать вопросы, чем знать наперёд все ответы.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Дж.Тэрбер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Каков вопрос – таков и ответ.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(Народная мудрость)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ТЕХНОЛОГИИ И ПРИЁМЫ РАБОТЫ ПО ФОРМИРОВАНИЮ УМЕНИЯ ЗАДАВАТЬ ВОПРОСЫ</a:t>
            </a:r>
          </a:p>
          <a:p>
            <a:pPr algn="r">
              <a:buNone/>
            </a:pPr>
            <a:endParaRPr lang="ru-RU" sz="280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Лучше иногда задавать вопросы, чем знать наперёд все ответы. 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Дж.Тэрбер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Каков вопрос – таков и ответ.</a:t>
            </a:r>
          </a:p>
          <a:p>
            <a:pPr algn="r">
              <a:buNone/>
            </a:pP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(Народная мудрость)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МБОУ «Кишертская средняя общеобразовательная школа»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ПРОГРАММА ФОРМИРОВАНИЯ И РАЗВИТИЯ КОММУНИКАТИВНЫХ УНИВЕРСАЛЬНЫХ УЧЕБНЫХ ДЕЙСТВИЙ УЧАЩИХСЯ 5 – 6 КЛАССОВ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(умение задавать вопросы, умение обучающихся высказывать и аргументировать свои мысли в условиях образовательного процесса)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ПЕРИОД 2012-2014 гг.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«критическое мышление»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Дж.Браус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Д.Вуд определяют его как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здравого смысла: «как рассудить объективно и поступить логично с учётом как своей точки зрения, так и других мнений, умение отказаться от собственных предубеждений. Критические мыслители способны выдвинуть новые идеи и увидеть новые возможности, что существенно при решении проблем».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«критическое мышление»</a:t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64360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Д.Халперн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определяет критическое мышление в своей работе «Психология критического мышления» следующим образом: это «направленное мышление, оно отличается взвешенностью, логичностью и целенаправленностью, его отличает использование таких когнитивных навыков и стратегий, которые увеличивают вероятность получения желательного результата».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«критическое мышление»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41167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открытое мышление, не принимающее догм, развивающееся путём наложения новой информации на жизненный личный опыт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воспользоваться своим критическим мышлением, важно развивать следующие качества: 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к планированию.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Гибкость.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Настойчивость.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исправлять свои ошибки.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Осознание.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компромиссных решений.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1585</Words>
  <Application>Microsoft Office PowerPoint</Application>
  <PresentationFormat>Экран (4:3)</PresentationFormat>
  <Paragraphs>209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Слайд 1</vt:lpstr>
      <vt:lpstr>Слайд 2</vt:lpstr>
      <vt:lpstr>Задача</vt:lpstr>
      <vt:lpstr>Слайд 4</vt:lpstr>
      <vt:lpstr>МБОУ «Кишертская средняя общеобразовательная школа»</vt:lpstr>
      <vt:lpstr>Слайд 6</vt:lpstr>
      <vt:lpstr>Понятие «критическое мышление» </vt:lpstr>
      <vt:lpstr>Понятие «критическое мышление» </vt:lpstr>
      <vt:lpstr>Чтобы воспользоваться своим критическим мышлением, важно развивать следующие качества: </vt:lpstr>
      <vt:lpstr>Характеристики, присущие критически мыслящему человеку. Критические мыслители:</vt:lpstr>
      <vt:lpstr>Характеристики, присущие критически мыслящему человеку. Критические мыслители:</vt:lpstr>
      <vt:lpstr>Слайд 12</vt:lpstr>
      <vt:lpstr>Технология развития критического мышления – стадии и методические приёмы</vt:lpstr>
      <vt:lpstr>Технология развития критического мышления – стадии и методические приёмы</vt:lpstr>
      <vt:lpstr>Технология развития критического мышления – стадии и методические приёмы</vt:lpstr>
      <vt:lpstr>Слайд 16</vt:lpstr>
      <vt:lpstr>Классификация вопросов американского психолога Бенджамина Блума</vt:lpstr>
      <vt:lpstr>  ПРОСТЫЕ ВОПРОСЫ   Это вопросы, отвечая на которые нужно получить какие-то конкретные сведения, вспомнить и воспроизвести некую информацию.  Вопросы, которые требуют от нас знания фактического материала и ориентированы на работу памяти.  Например:  «Где я могу купить подержанный монитор?»  «Нет ли у вас (меня) знакомых, которые работают в компьютерных магазинах или занимаются ремонтом мониторов?»   </vt:lpstr>
      <vt:lpstr>Классификация вопросов американского психолога Бенджамина Блума</vt:lpstr>
      <vt:lpstr>УТОЧНЯЮЩИЕ ВОПРОСЫ  </vt:lpstr>
      <vt:lpstr>Классификация вопросов американского психолога Бенджамина Блума</vt:lpstr>
      <vt:lpstr>ОЦЕНОЧНЫЕ ВОПРОСЫ </vt:lpstr>
      <vt:lpstr>Классификация вопросов американского психолога Бенджамина Блума</vt:lpstr>
      <vt:lpstr>ТВОРЧЕСТВО</vt:lpstr>
      <vt:lpstr>ТВОРЧЕСКИЕ ВОПРОСЫ</vt:lpstr>
      <vt:lpstr>ТВОРЧЕСКИЕ ВОПРОСЫ</vt:lpstr>
      <vt:lpstr>ТВОРЧЕСТВО</vt:lpstr>
      <vt:lpstr>Классификация вопросов американского психолога Бенджамина Блума</vt:lpstr>
      <vt:lpstr>ИНТЕРПРЕТАЦИОННЫЕ (ОБЪЯСНЯЮЩИЕ) ВОПРОСЫ</vt:lpstr>
      <vt:lpstr>Классификация вопросов американского психолога Бенджамина Блума</vt:lpstr>
      <vt:lpstr>ПРАКТИЧЕСКИЕ ВОПРОСЫ</vt:lpstr>
      <vt:lpstr>Классификация вопросов американского психолога Бенджамина Блума</vt:lpstr>
      <vt:lpstr>Слайд 33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44</cp:revision>
  <dcterms:created xsi:type="dcterms:W3CDTF">2013-01-10T07:44:22Z</dcterms:created>
  <dcterms:modified xsi:type="dcterms:W3CDTF">2013-01-14T10:31:02Z</dcterms:modified>
</cp:coreProperties>
</file>