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D829C6-60CC-4092-BD6C-34D0D305537B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F0C165-357B-4BDA-B727-500FA690AE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71093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F0C165-357B-4BDA-B727-500FA690AEEE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56140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F0C165-357B-4BDA-B727-500FA690AEEE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93800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F0C165-357B-4BDA-B727-500FA690AEEE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F81E-0E63-4A55-AF6B-94ED91F32DB9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39DD0-9583-4559-8624-CA33E5B518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F81E-0E63-4A55-AF6B-94ED91F32DB9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39DD0-9583-4559-8624-CA33E5B518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F81E-0E63-4A55-AF6B-94ED91F32DB9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39DD0-9583-4559-8624-CA33E5B518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F81E-0E63-4A55-AF6B-94ED91F32DB9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39DD0-9583-4559-8624-CA33E5B518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F81E-0E63-4A55-AF6B-94ED91F32DB9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39DD0-9583-4559-8624-CA33E5B518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F81E-0E63-4A55-AF6B-94ED91F32DB9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39DD0-9583-4559-8624-CA33E5B518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F81E-0E63-4A55-AF6B-94ED91F32DB9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39DD0-9583-4559-8624-CA33E5B518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F81E-0E63-4A55-AF6B-94ED91F32DB9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39DD0-9583-4559-8624-CA33E5B518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F81E-0E63-4A55-AF6B-94ED91F32DB9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39DD0-9583-4559-8624-CA33E5B518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F81E-0E63-4A55-AF6B-94ED91F32DB9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39DD0-9583-4559-8624-CA33E5B518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F81E-0E63-4A55-AF6B-94ED91F32DB9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639DD0-9583-4559-8624-CA33E5B518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3639DD0-9583-4559-8624-CA33E5B518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7EBF81E-0E63-4A55-AF6B-94ED91F32DB9}" type="datetimeFigureOut">
              <a:rPr lang="ru-RU" smtClean="0"/>
              <a:pPr/>
              <a:t>10.10.2014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132856"/>
            <a:ext cx="8458200" cy="1470025"/>
          </a:xfrm>
        </p:spPr>
        <p:txBody>
          <a:bodyPr>
            <a:noAutofit/>
          </a:bodyPr>
          <a:lstStyle/>
          <a:p>
            <a:r>
              <a:rPr lang="ru-RU" sz="4800" dirty="0"/>
              <a:t> Проектирование модуля программы </a:t>
            </a:r>
            <a:br>
              <a:rPr lang="ru-RU" sz="4800" dirty="0"/>
            </a:br>
            <a:r>
              <a:rPr lang="ru-RU" sz="4800" dirty="0"/>
              <a:t>по      русскому    языку (</a:t>
            </a:r>
            <a:r>
              <a:rPr lang="ru-RU" sz="4800" dirty="0" err="1"/>
              <a:t>аудирование</a:t>
            </a:r>
            <a:r>
              <a:rPr lang="ru-RU" sz="4800" dirty="0"/>
              <a:t>)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149080"/>
            <a:ext cx="7499176" cy="2958062"/>
          </a:xfrm>
        </p:spPr>
        <p:txBody>
          <a:bodyPr>
            <a:normAutofit/>
          </a:bodyPr>
          <a:lstStyle/>
          <a:p>
            <a:r>
              <a:rPr lang="ru-RU" dirty="0"/>
              <a:t>Работу выполнили преподаватели МБОУ «</a:t>
            </a:r>
            <a:r>
              <a:rPr lang="ru-RU" dirty="0" err="1"/>
              <a:t>Кишертская</a:t>
            </a:r>
            <a:r>
              <a:rPr lang="ru-RU" dirty="0"/>
              <a:t> СОШ» </a:t>
            </a:r>
          </a:p>
          <a:p>
            <a:r>
              <a:rPr lang="ru-RU" dirty="0" smtClean="0"/>
              <a:t>                                           Редькина </a:t>
            </a:r>
            <a:r>
              <a:rPr lang="ru-RU" dirty="0"/>
              <a:t>Лариса Юрьевна,</a:t>
            </a:r>
          </a:p>
          <a:p>
            <a:r>
              <a:rPr lang="ru-RU" dirty="0" smtClean="0"/>
              <a:t>                                           </a:t>
            </a:r>
            <a:r>
              <a:rPr lang="ru-RU" dirty="0" err="1" smtClean="0"/>
              <a:t>Шастина</a:t>
            </a:r>
            <a:r>
              <a:rPr lang="ru-RU" dirty="0" smtClean="0"/>
              <a:t> </a:t>
            </a:r>
            <a:r>
              <a:rPr lang="ru-RU" dirty="0"/>
              <a:t>Нина Юрьевна,</a:t>
            </a:r>
          </a:p>
          <a:p>
            <a:r>
              <a:rPr lang="ru-RU" dirty="0" smtClean="0"/>
              <a:t>                                           Черныш </a:t>
            </a:r>
            <a:r>
              <a:rPr lang="ru-RU" dirty="0"/>
              <a:t>Елена Сергеевна</a:t>
            </a:r>
          </a:p>
          <a:p>
            <a:r>
              <a:rPr lang="ru-RU" dirty="0" smtClean="0"/>
              <a:t>                                               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               Пермь </a:t>
            </a:r>
            <a:r>
              <a:rPr lang="ru-RU" dirty="0"/>
              <a:t>2014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7159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	</a:t>
            </a:r>
            <a:r>
              <a:rPr lang="ru-RU" sz="3200" dirty="0"/>
              <a:t>Дидактические </a:t>
            </a:r>
            <a:r>
              <a:rPr lang="ru-RU" sz="3200" dirty="0" smtClean="0"/>
              <a:t>материалы </a:t>
            </a:r>
            <a:r>
              <a:rPr lang="ru-RU" sz="3200" dirty="0"/>
              <a:t>по достижению образовательного результата в рамках </a:t>
            </a:r>
            <a:r>
              <a:rPr lang="ru-RU" sz="3200" dirty="0" smtClean="0"/>
              <a:t>модуля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132856"/>
            <a:ext cx="7620000" cy="4800600"/>
          </a:xfrm>
        </p:spPr>
        <p:txBody>
          <a:bodyPr/>
          <a:lstStyle/>
          <a:p>
            <a:r>
              <a:rPr lang="ru-RU" dirty="0"/>
              <a:t>5</a:t>
            </a:r>
            <a:r>
              <a:rPr lang="ru-RU" dirty="0" smtClean="0"/>
              <a:t>.   </a:t>
            </a:r>
            <a:r>
              <a:rPr lang="ru-RU" dirty="0"/>
              <a:t>	</a:t>
            </a:r>
            <a:r>
              <a:rPr lang="ru-RU" sz="2800" dirty="0"/>
              <a:t>Подберите иные варианты заголовков для известных произведений: «Приключения </a:t>
            </a:r>
            <a:r>
              <a:rPr lang="ru-RU" sz="2800" dirty="0" err="1"/>
              <a:t>Чипполино</a:t>
            </a:r>
            <a:r>
              <a:rPr lang="ru-RU" sz="2800" dirty="0"/>
              <a:t>», «Мэри </a:t>
            </a:r>
            <a:r>
              <a:rPr lang="ru-RU" sz="2800" dirty="0" err="1"/>
              <a:t>Поппинс</a:t>
            </a:r>
            <a:r>
              <a:rPr lang="ru-RU" sz="2800" dirty="0"/>
              <a:t>», «Три поросёнка», «Приключения Электроника», «Жёлтый туман», «Золушка», «Путешествие Гулливера», «Незнайка в Солнечном городе», </a:t>
            </a:r>
            <a:r>
              <a:rPr lang="ru-RU" sz="2800" dirty="0" smtClean="0"/>
              <a:t>«</a:t>
            </a:r>
            <a:r>
              <a:rPr lang="ru-RU" sz="2800" dirty="0" smtClean="0"/>
              <a:t>Снежная королева».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163588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	</a:t>
            </a:r>
            <a:r>
              <a:rPr lang="ru-RU" sz="3200" dirty="0"/>
              <a:t>Дидактические </a:t>
            </a:r>
            <a:r>
              <a:rPr lang="ru-RU" sz="3200" dirty="0" smtClean="0"/>
              <a:t>материалы </a:t>
            </a:r>
            <a:r>
              <a:rPr lang="ru-RU" sz="3200" dirty="0"/>
              <a:t>по достижению образовательного результата в рамках </a:t>
            </a:r>
            <a:r>
              <a:rPr lang="ru-RU" sz="3200" dirty="0" smtClean="0"/>
              <a:t>модуля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72816"/>
            <a:ext cx="7620000" cy="4800600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sz="3600" b="1" dirty="0" smtClean="0"/>
              <a:t>Задача.</a:t>
            </a:r>
            <a:endParaRPr lang="ru-RU" sz="3600" dirty="0" smtClean="0"/>
          </a:p>
          <a:p>
            <a:pPr>
              <a:buNone/>
            </a:pPr>
            <a:r>
              <a:rPr lang="ru-RU" sz="3600" i="1" dirty="0" smtClean="0"/>
              <a:t>Дано:</a:t>
            </a:r>
            <a:r>
              <a:rPr lang="ru-RU" sz="3600" dirty="0" smtClean="0"/>
              <a:t> заголовок «Незабываемые дни».</a:t>
            </a:r>
          </a:p>
          <a:p>
            <a:pPr>
              <a:buNone/>
            </a:pPr>
            <a:r>
              <a:rPr lang="ru-RU" sz="3600" dirty="0" smtClean="0"/>
              <a:t>          Ключевые слова: лето, новые друзья, костёр, задушевные разговоры, расставание.</a:t>
            </a:r>
          </a:p>
          <a:p>
            <a:pPr>
              <a:buNone/>
            </a:pPr>
            <a:r>
              <a:rPr lang="ru-RU" sz="3600" i="1" dirty="0" smtClean="0"/>
              <a:t>Найти:</a:t>
            </a:r>
            <a:r>
              <a:rPr lang="ru-RU" sz="3600" dirty="0" smtClean="0"/>
              <a:t> зачин и концовку.</a:t>
            </a:r>
          </a:p>
          <a:p>
            <a:pPr>
              <a:buNone/>
            </a:pPr>
            <a:r>
              <a:rPr lang="ru-RU" sz="3600" dirty="0" smtClean="0"/>
              <a:t>Изменится ли текст, если к этим ключевым словам будет дан другой заголовок?</a:t>
            </a:r>
          </a:p>
          <a:p>
            <a:pPr>
              <a:buNone/>
            </a:pPr>
            <a:r>
              <a:rPr lang="ru-RU" sz="3600" i="1" dirty="0" smtClean="0"/>
              <a:t>Возможные заголовки: </a:t>
            </a:r>
            <a:r>
              <a:rPr lang="ru-RU" sz="3600" dirty="0" smtClean="0"/>
              <a:t>Человек интересной судьбы</a:t>
            </a:r>
          </a:p>
          <a:p>
            <a:pPr>
              <a:buNone/>
            </a:pPr>
            <a:r>
              <a:rPr lang="ru-RU" sz="3600" dirty="0" smtClean="0"/>
              <a:t>                                        Однажды в лесу</a:t>
            </a:r>
          </a:p>
          <a:p>
            <a:pPr>
              <a:buNone/>
            </a:pPr>
            <a:r>
              <a:rPr lang="ru-RU" sz="3600" dirty="0" smtClean="0"/>
              <a:t>                                        Сохрани красоту!</a:t>
            </a:r>
          </a:p>
          <a:p>
            <a:pPr>
              <a:buNone/>
            </a:pPr>
            <a:r>
              <a:rPr lang="ru-RU" sz="3600" dirty="0" smtClean="0"/>
              <a:t>                                        Спасибо, лето!</a:t>
            </a:r>
          </a:p>
          <a:p>
            <a:pPr>
              <a:buNone/>
            </a:pPr>
            <a:r>
              <a:rPr lang="ru-RU" sz="3600" b="1" dirty="0" smtClean="0"/>
              <a:t>Какой заголовок вам кажется интересным? Почему? Выберите любой заголовок и сочините текст, опираясь на ключевые слова</a:t>
            </a:r>
            <a:endParaRPr lang="ru-RU" sz="3600" dirty="0" smtClean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163588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	</a:t>
            </a:r>
            <a:r>
              <a:rPr lang="ru-RU" sz="3200" dirty="0"/>
              <a:t>Дидактические </a:t>
            </a:r>
            <a:r>
              <a:rPr lang="ru-RU" sz="3200" dirty="0" smtClean="0"/>
              <a:t>материалы </a:t>
            </a:r>
            <a:r>
              <a:rPr lang="ru-RU" sz="3200" dirty="0"/>
              <a:t>по достижению образовательного результата в рамках </a:t>
            </a:r>
            <a:r>
              <a:rPr lang="ru-RU" sz="3200" dirty="0" smtClean="0"/>
              <a:t>модуля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72816"/>
            <a:ext cx="7620000" cy="4800600"/>
          </a:xfrm>
        </p:spPr>
        <p:txBody>
          <a:bodyPr>
            <a:normAutofit/>
          </a:bodyPr>
          <a:lstStyle/>
          <a:p>
            <a:pPr lvl="0"/>
            <a:r>
              <a:rPr lang="ru-RU" sz="2800" b="1" dirty="0" smtClean="0"/>
              <a:t>Придумайте разные заголовки и возможное начало текста на тему «Новый год» так, чтобы дальнейший текст:</a:t>
            </a:r>
            <a:endParaRPr lang="ru-RU" sz="2800" dirty="0" smtClean="0"/>
          </a:p>
          <a:p>
            <a:pPr lvl="0"/>
            <a:r>
              <a:rPr lang="ru-RU" sz="3600" dirty="0" smtClean="0"/>
              <a:t>вызывал улыбку;</a:t>
            </a:r>
          </a:p>
          <a:p>
            <a:pPr lvl="0"/>
            <a:r>
              <a:rPr lang="ru-RU" sz="3600" dirty="0" smtClean="0"/>
              <a:t>заставил задуматься;</a:t>
            </a:r>
          </a:p>
          <a:p>
            <a:pPr lvl="0"/>
            <a:r>
              <a:rPr lang="ru-RU" sz="3600" dirty="0" smtClean="0"/>
              <a:t>встревожил;</a:t>
            </a:r>
          </a:p>
          <a:p>
            <a:pPr lvl="0"/>
            <a:r>
              <a:rPr lang="ru-RU" sz="3600" dirty="0" smtClean="0"/>
              <a:t>обрадовал.</a:t>
            </a:r>
          </a:p>
          <a:p>
            <a:r>
              <a:rPr lang="ru-RU" sz="3600" dirty="0" smtClean="0"/>
              <a:t> 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163588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8458200" cy="1470025"/>
          </a:xfrm>
        </p:spPr>
        <p:txBody>
          <a:bodyPr>
            <a:noAutofit/>
          </a:bodyPr>
          <a:lstStyle/>
          <a:p>
            <a:r>
              <a:rPr lang="ru-RU" sz="4800" dirty="0"/>
              <a:t> </a:t>
            </a:r>
            <a:r>
              <a:rPr lang="ru-RU" sz="4400" dirty="0"/>
              <a:t>Проектирование модуля </a:t>
            </a:r>
            <a:r>
              <a:rPr lang="ru-RU" sz="4400" dirty="0" smtClean="0"/>
              <a:t>     программы </a:t>
            </a:r>
            <a:r>
              <a:rPr lang="ru-RU" sz="4400" dirty="0"/>
              <a:t/>
            </a:r>
            <a:br>
              <a:rPr lang="ru-RU" sz="4400" dirty="0"/>
            </a:br>
            <a:r>
              <a:rPr lang="ru-RU" sz="4400" dirty="0"/>
              <a:t> по      русскому    языку     (</a:t>
            </a:r>
            <a:r>
              <a:rPr lang="ru-RU" sz="4400" dirty="0" err="1"/>
              <a:t>аудирование</a:t>
            </a:r>
            <a:r>
              <a:rPr lang="ru-RU" sz="4400" dirty="0"/>
              <a:t>)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501008"/>
            <a:ext cx="6923112" cy="2553398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C00000"/>
                </a:solidFill>
              </a:rPr>
              <a:t>Понимание темы и основной мысли </a:t>
            </a:r>
            <a:r>
              <a:rPr lang="ru-RU" sz="3600" dirty="0" err="1">
                <a:solidFill>
                  <a:srgbClr val="C00000"/>
                </a:solidFill>
              </a:rPr>
              <a:t>аудиотекста</a:t>
            </a:r>
            <a:r>
              <a:rPr lang="ru-RU" sz="3600" dirty="0">
                <a:solidFill>
                  <a:srgbClr val="C00000"/>
                </a:solidFill>
              </a:rPr>
              <a:t>   (5 класс) </a:t>
            </a:r>
          </a:p>
          <a:p>
            <a:endParaRPr lang="ru-RU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696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03931838"/>
              </p:ext>
            </p:extLst>
          </p:nvPr>
        </p:nvGraphicFramePr>
        <p:xfrm>
          <a:off x="467544" y="332656"/>
          <a:ext cx="7620000" cy="5922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/>
                <a:gridCol w="3803576"/>
              </a:tblGrid>
              <a:tr h="2880320">
                <a:tc>
                  <a:txBody>
                    <a:bodyPr/>
                    <a:lstStyle/>
                    <a:p>
                      <a:r>
                        <a:rPr lang="ru-RU" dirty="0" smtClean="0"/>
                        <a:t>1.	Указание  образовательного результата, на формирование которого направлен  модуль учебной программы (в терминологии стандарта) -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научить различным видам </a:t>
                      </a:r>
                      <a:r>
                        <a:rPr lang="ru-RU" dirty="0" err="1" smtClean="0"/>
                        <a:t>аудирования</a:t>
                      </a:r>
                      <a:r>
                        <a:rPr lang="ru-RU" dirty="0" smtClean="0"/>
                        <a:t> (с полным пониманием   основного содержания </a:t>
                      </a:r>
                      <a:r>
                        <a:rPr lang="ru-RU" dirty="0" err="1" smtClean="0"/>
                        <a:t>аудиотекста</a:t>
                      </a:r>
                      <a:r>
                        <a:rPr lang="ru-RU" dirty="0" smtClean="0"/>
                        <a:t>);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2382">
                <a:tc>
                  <a:txBody>
                    <a:bodyPr/>
                    <a:lstStyle/>
                    <a:p>
                      <a:r>
                        <a:rPr lang="ru-RU" dirty="0" smtClean="0"/>
                        <a:t>2.	Указание конкретизированного образовательного результата</a:t>
                      </a:r>
                    </a:p>
                    <a:p>
                      <a:r>
                        <a:rPr lang="ru-RU" dirty="0" smtClean="0"/>
                        <a:t>(в чем проявляется этот результат у  учеников 5 класса) -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обучаемый научится понимать и формулировать в письменной форме тему и основную мысль учебно-научного текста.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708">
                <a:tc>
                  <a:txBody>
                    <a:bodyPr/>
                    <a:lstStyle/>
                    <a:p>
                      <a:r>
                        <a:rPr lang="ru-RU" dirty="0" smtClean="0"/>
                        <a:t>3.  Количество часов реализации модуля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8 часов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1631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45083658"/>
              </p:ext>
            </p:extLst>
          </p:nvPr>
        </p:nvGraphicFramePr>
        <p:xfrm>
          <a:off x="467544" y="260648"/>
          <a:ext cx="7620000" cy="615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/>
                <a:gridCol w="3810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4.	Темы (разделы) курса русского языка, на материале которых формируется ожидаемый результат, примерные сроки реализации модуля: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1)	</a:t>
                      </a:r>
                      <a:r>
                        <a:rPr lang="ru-RU" sz="2000" dirty="0" smtClean="0"/>
                        <a:t>Контрольное мероприятие</a:t>
                      </a:r>
                    </a:p>
                    <a:p>
                      <a:endParaRPr lang="ru-RU" sz="2000" dirty="0" smtClean="0"/>
                    </a:p>
                    <a:p>
                      <a:r>
                        <a:rPr lang="ru-RU" sz="2000" dirty="0" smtClean="0"/>
                        <a:t>2)	Текст. Тема и основная мысль текста</a:t>
                      </a:r>
                    </a:p>
                    <a:p>
                      <a:endParaRPr lang="ru-RU" sz="2000" dirty="0" smtClean="0"/>
                    </a:p>
                    <a:p>
                      <a:r>
                        <a:rPr lang="ru-RU" sz="2000" dirty="0" smtClean="0"/>
                        <a:t>3)	Заголовки вокруг нас</a:t>
                      </a:r>
                    </a:p>
                    <a:p>
                      <a:endParaRPr lang="ru-RU" sz="2000" dirty="0" smtClean="0"/>
                    </a:p>
                    <a:p>
                      <a:r>
                        <a:rPr lang="ru-RU" sz="2000" dirty="0" smtClean="0"/>
                        <a:t>4)	Заголовок - сильная позиция текста</a:t>
                      </a:r>
                    </a:p>
                    <a:p>
                      <a:endParaRPr lang="ru-RU" sz="2000" dirty="0" smtClean="0"/>
                    </a:p>
                    <a:p>
                      <a:r>
                        <a:rPr lang="ru-RU" sz="2000" dirty="0" smtClean="0"/>
                        <a:t>5)	Виды заголовков</a:t>
                      </a:r>
                    </a:p>
                    <a:p>
                      <a:endParaRPr lang="ru-RU" sz="2000" dirty="0" smtClean="0"/>
                    </a:p>
                    <a:p>
                      <a:r>
                        <a:rPr lang="ru-RU" sz="2000" dirty="0" smtClean="0"/>
                        <a:t>6)	Заголовок – прогноз</a:t>
                      </a:r>
                    </a:p>
                    <a:p>
                      <a:endParaRPr lang="ru-RU" sz="2000" dirty="0" smtClean="0"/>
                    </a:p>
                    <a:p>
                      <a:r>
                        <a:rPr lang="ru-RU" sz="2000" dirty="0" smtClean="0"/>
                        <a:t>7)	Заголовок – ассоциация</a:t>
                      </a:r>
                    </a:p>
                    <a:p>
                      <a:endParaRPr lang="ru-RU" sz="2000" dirty="0" smtClean="0"/>
                    </a:p>
                    <a:p>
                      <a:r>
                        <a:rPr lang="ru-RU" sz="2000" dirty="0" smtClean="0"/>
                        <a:t>8)	Контрольное мероприятие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036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69301950"/>
              </p:ext>
            </p:extLst>
          </p:nvPr>
        </p:nvGraphicFramePr>
        <p:xfrm>
          <a:off x="323528" y="188640"/>
          <a:ext cx="8124056" cy="658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6367"/>
                <a:gridCol w="5066903"/>
                <a:gridCol w="83078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Тема занятия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 обучения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Кол-во часов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1. Входное контрольное мероприятие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Выявляют уровень </a:t>
                      </a:r>
                      <a:r>
                        <a:rPr lang="ru-RU" dirty="0" err="1" smtClean="0"/>
                        <a:t>сформированности</a:t>
                      </a:r>
                      <a:r>
                        <a:rPr lang="ru-RU" dirty="0" smtClean="0"/>
                        <a:t> умения озаглавливать </a:t>
                      </a:r>
                      <a:r>
                        <a:rPr lang="ru-RU" dirty="0" err="1" smtClean="0"/>
                        <a:t>аудиатекст</a:t>
                      </a:r>
                      <a:r>
                        <a:rPr lang="ru-RU" dirty="0" smtClean="0"/>
                        <a:t>, отражая в заголовке тему и основную мысль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2. Текст. Тема и основная мысль текста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Знают определение текста, признаки текста,  определение темы и основной мысли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3. Заголовки вокруг нас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Соотносят содержание текста с его заглавием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4. Заголовок - сильная позиция текста.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Развивают умение определять тему и основную мысль текста и озаглавливать текст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5. Виды заголовков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Подбирают заголовки различных видов к текстам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6. Заголовок – прогноз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Подбирают заголовки, прогнозирующие содержание текста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7. Заголовок – ассоциация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Подбирают заголовки, отражающие идею текста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8. Контрольное мероприятие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Проверяют умение озаглавливать </a:t>
                      </a:r>
                      <a:r>
                        <a:rPr lang="ru-RU" dirty="0" err="1" smtClean="0"/>
                        <a:t>аудиатекст</a:t>
                      </a:r>
                      <a:r>
                        <a:rPr lang="ru-RU" dirty="0" smtClean="0"/>
                        <a:t>, отражая в заголовке тему и основную мысль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6854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	</a:t>
            </a:r>
            <a:r>
              <a:rPr lang="ru-RU" sz="3200" dirty="0"/>
              <a:t>Дидактические </a:t>
            </a:r>
            <a:r>
              <a:rPr lang="ru-RU" sz="3200" dirty="0" smtClean="0"/>
              <a:t>материалы </a:t>
            </a:r>
            <a:r>
              <a:rPr lang="ru-RU" sz="3200" dirty="0"/>
              <a:t>по достижению образовательного результата в рамках </a:t>
            </a:r>
            <a:r>
              <a:rPr lang="ru-RU" sz="3200" dirty="0" smtClean="0"/>
              <a:t>модуля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16832"/>
            <a:ext cx="7620000" cy="4800600"/>
          </a:xfrm>
        </p:spPr>
        <p:txBody>
          <a:bodyPr/>
          <a:lstStyle/>
          <a:p>
            <a:r>
              <a:rPr lang="ru-RU" dirty="0"/>
              <a:t>1.	</a:t>
            </a:r>
            <a:r>
              <a:rPr lang="ru-RU" sz="2800" dirty="0"/>
              <a:t>Прочитайте басни </a:t>
            </a:r>
            <a:r>
              <a:rPr lang="ru-RU" sz="2800" dirty="0" err="1"/>
              <a:t>И.А.Крылова</a:t>
            </a:r>
            <a:r>
              <a:rPr lang="ru-RU" sz="2800" dirty="0"/>
              <a:t> «Стрекоза и Муравей», «Квартет», «Свинья под дубом», «Лебедь, Рак и Щука», «Ворона и Лисица», «Волк и Ягнёнок». Их заголовок отражает тему. Придумайте и запишите своё название, в котором выразилась бы основная мысль этих басен.</a:t>
            </a:r>
          </a:p>
        </p:txBody>
      </p:sp>
    </p:spTree>
    <p:extLst>
      <p:ext uri="{BB962C8B-B14F-4D97-AF65-F5344CB8AC3E}">
        <p14:creationId xmlns:p14="http://schemas.microsoft.com/office/powerpoint/2010/main" xmlns="" val="115953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	</a:t>
            </a:r>
            <a:r>
              <a:rPr lang="ru-RU" sz="3200" dirty="0"/>
              <a:t>Дидактические </a:t>
            </a:r>
            <a:r>
              <a:rPr lang="ru-RU" sz="3200" dirty="0" smtClean="0"/>
              <a:t>материалы </a:t>
            </a:r>
            <a:r>
              <a:rPr lang="ru-RU" sz="3200" dirty="0"/>
              <a:t>по достижению образовательного результата в рамках </a:t>
            </a:r>
            <a:r>
              <a:rPr lang="ru-RU" sz="3200" dirty="0" smtClean="0"/>
              <a:t>модуля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16832"/>
            <a:ext cx="7620000" cy="4800600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2400" dirty="0"/>
              <a:t>2.	Прочитайте названия параграфов из учебника информатики. Какой заголовок отражает основную мысль?</a:t>
            </a:r>
          </a:p>
          <a:p>
            <a:r>
              <a:rPr lang="ru-RU" sz="2400" dirty="0"/>
              <a:t>Калькулятор – помощник математиков</a:t>
            </a:r>
          </a:p>
          <a:p>
            <a:r>
              <a:rPr lang="ru-RU" sz="2400" dirty="0"/>
              <a:t>Инструменты для рисования</a:t>
            </a:r>
          </a:p>
          <a:p>
            <a:r>
              <a:rPr lang="ru-RU" sz="2400" dirty="0"/>
              <a:t>Фрагмент рисунка</a:t>
            </a:r>
          </a:p>
          <a:p>
            <a:r>
              <a:rPr lang="ru-RU" sz="2400" dirty="0"/>
              <a:t>Клавиатура</a:t>
            </a:r>
          </a:p>
          <a:p>
            <a:r>
              <a:rPr lang="ru-RU" sz="2400" dirty="0"/>
              <a:t>Приведите примеры заголовков из своих учебников по любому предмету. Какие из них отражают тему, а какие – основную мысль текста?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8411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	</a:t>
            </a:r>
            <a:r>
              <a:rPr lang="ru-RU" sz="3200" dirty="0"/>
              <a:t>Дидактические </a:t>
            </a:r>
            <a:r>
              <a:rPr lang="ru-RU" sz="3200" dirty="0" smtClean="0"/>
              <a:t>материалы </a:t>
            </a:r>
            <a:r>
              <a:rPr lang="ru-RU" sz="3200" dirty="0"/>
              <a:t>по достижению образовательного результата в рамках </a:t>
            </a:r>
            <a:r>
              <a:rPr lang="ru-RU" sz="3200" dirty="0" smtClean="0"/>
              <a:t>модуля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16832"/>
            <a:ext cx="7620000" cy="4800600"/>
          </a:xfrm>
        </p:spPr>
        <p:txBody>
          <a:bodyPr/>
          <a:lstStyle/>
          <a:p>
            <a:r>
              <a:rPr lang="ru-RU" dirty="0" smtClean="0"/>
              <a:t>3.  </a:t>
            </a:r>
            <a:r>
              <a:rPr lang="ru-RU" dirty="0"/>
              <a:t>В первый столбик мы поместили названия миниатюр </a:t>
            </a:r>
            <a:r>
              <a:rPr lang="ru-RU" dirty="0" err="1"/>
              <a:t>М.М.Пришвина</a:t>
            </a:r>
            <a:r>
              <a:rPr lang="ru-RU" dirty="0"/>
              <a:t>. Заполните второй столбик.</a:t>
            </a:r>
            <a:endParaRPr lang="ru-RU" sz="2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15681733"/>
              </p:ext>
            </p:extLst>
          </p:nvPr>
        </p:nvGraphicFramePr>
        <p:xfrm>
          <a:off x="827584" y="2996952"/>
          <a:ext cx="6840760" cy="3511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380"/>
                <a:gridCol w="342038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Заголовок отражает тему текста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Заголовок отражает тему текста и основную мысль</a:t>
                      </a:r>
                      <a:endParaRPr lang="ru-RU" dirty="0"/>
                    </a:p>
                  </a:txBody>
                  <a:tcPr/>
                </a:tc>
              </a:tr>
              <a:tr h="728072">
                <a:tc>
                  <a:txBody>
                    <a:bodyPr/>
                    <a:lstStyle/>
                    <a:p>
                      <a:r>
                        <a:rPr lang="ru-RU" dirty="0" smtClean="0"/>
                        <a:t>Ландыш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3296">
                <a:tc>
                  <a:txBody>
                    <a:bodyPr/>
                    <a:lstStyle/>
                    <a:p>
                      <a:r>
                        <a:rPr lang="ru-RU" dirty="0" smtClean="0"/>
                        <a:t>Пасмурный день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10528">
                <a:tc>
                  <a:txBody>
                    <a:bodyPr/>
                    <a:lstStyle/>
                    <a:p>
                      <a:r>
                        <a:rPr lang="ru-RU" dirty="0" smtClean="0"/>
                        <a:t>Весна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4780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	</a:t>
            </a:r>
            <a:r>
              <a:rPr lang="ru-RU" sz="3200" dirty="0"/>
              <a:t>Дидактические </a:t>
            </a:r>
            <a:r>
              <a:rPr lang="ru-RU" sz="3200" dirty="0" smtClean="0"/>
              <a:t>материалы </a:t>
            </a:r>
            <a:r>
              <a:rPr lang="ru-RU" sz="3200" dirty="0"/>
              <a:t>по достижению образовательного результата в рамках </a:t>
            </a:r>
            <a:r>
              <a:rPr lang="ru-RU" sz="3200" dirty="0" smtClean="0"/>
              <a:t>модуля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16832"/>
            <a:ext cx="7620000" cy="4800600"/>
          </a:xfrm>
        </p:spPr>
        <p:txBody>
          <a:bodyPr/>
          <a:lstStyle/>
          <a:p>
            <a:r>
              <a:rPr lang="ru-RU" dirty="0"/>
              <a:t>4</a:t>
            </a:r>
            <a:r>
              <a:rPr lang="ru-RU" dirty="0" smtClean="0"/>
              <a:t>.   </a:t>
            </a:r>
            <a:r>
              <a:rPr lang="ru-RU" dirty="0"/>
              <a:t>Пользуясь материалами второго столбика, заполните первый, и вы узнаете, как называются миниатюры </a:t>
            </a:r>
            <a:r>
              <a:rPr lang="ru-RU" dirty="0" err="1"/>
              <a:t>М.М.Пришвина</a:t>
            </a:r>
            <a:r>
              <a:rPr lang="ru-RU" dirty="0"/>
              <a:t>.</a:t>
            </a:r>
            <a:endParaRPr lang="ru-RU" sz="2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03563855"/>
              </p:ext>
            </p:extLst>
          </p:nvPr>
        </p:nvGraphicFramePr>
        <p:xfrm>
          <a:off x="827584" y="3356992"/>
          <a:ext cx="6840760" cy="3172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380"/>
                <a:gridCol w="3420380"/>
              </a:tblGrid>
              <a:tr h="564328">
                <a:tc>
                  <a:txBody>
                    <a:bodyPr/>
                    <a:lstStyle/>
                    <a:p>
                      <a:r>
                        <a:rPr lang="ru-RU" dirty="0" smtClean="0"/>
                        <a:t>Заголовок отражает тему текста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Заголовок отражает тему текста и основную мысль</a:t>
                      </a:r>
                      <a:endParaRPr lang="ru-RU" dirty="0"/>
                    </a:p>
                  </a:txBody>
                  <a:tcPr/>
                </a:tc>
              </a:tr>
              <a:tr h="64190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Чудесный апрельский день</a:t>
                      </a:r>
                      <a:endParaRPr lang="ru-RU" dirty="0"/>
                    </a:p>
                  </a:txBody>
                  <a:tcPr/>
                </a:tc>
              </a:tr>
              <a:tr h="82284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Незабываемая встреча</a:t>
                      </a:r>
                      <a:endParaRPr lang="ru-RU" dirty="0"/>
                    </a:p>
                  </a:txBody>
                  <a:tcPr/>
                </a:tc>
              </a:tr>
              <a:tr h="10672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Божественная музыка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6607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115</TotalTime>
  <Words>417</Words>
  <Application>Microsoft Office PowerPoint</Application>
  <PresentationFormat>Экран (4:3)</PresentationFormat>
  <Paragraphs>105</Paragraphs>
  <Slides>12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Соседство</vt:lpstr>
      <vt:lpstr> Проектирование модуля программы  по      русскому    языку (аудирование)</vt:lpstr>
      <vt:lpstr> Проектирование модуля      программы   по      русскому    языку     (аудирование)</vt:lpstr>
      <vt:lpstr>Слайд 3</vt:lpstr>
      <vt:lpstr>Слайд 4</vt:lpstr>
      <vt:lpstr>Слайд 5</vt:lpstr>
      <vt:lpstr> Дидактические материалы по достижению образовательного результата в рамках модуля</vt:lpstr>
      <vt:lpstr> Дидактические материалы по достижению образовательного результата в рамках модуля</vt:lpstr>
      <vt:lpstr> Дидактические материалы по достижению образовательного результата в рамках модуля</vt:lpstr>
      <vt:lpstr> Дидактические материалы по достижению образовательного результата в рамках модуля</vt:lpstr>
      <vt:lpstr> Дидактические материалы по достижению образовательного результата в рамках модуля</vt:lpstr>
      <vt:lpstr> Дидактические материалы по достижению образовательного результата в рамках модуля</vt:lpstr>
      <vt:lpstr> Дидактические материалы по достижению образовательного результата в рамках модуля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Проектирование модуля программы  по      русскому    языку (аудирование)</dc:title>
  <dc:creator>Лариса</dc:creator>
  <cp:lastModifiedBy>user</cp:lastModifiedBy>
  <cp:revision>12</cp:revision>
  <dcterms:created xsi:type="dcterms:W3CDTF">2014-10-08T14:44:26Z</dcterms:created>
  <dcterms:modified xsi:type="dcterms:W3CDTF">2014-10-10T03:59:53Z</dcterms:modified>
</cp:coreProperties>
</file>