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8" r:id="rId5"/>
    <p:sldId id="269" r:id="rId6"/>
    <p:sldId id="271" r:id="rId7"/>
    <p:sldId id="265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Историческая карта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как источник информации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Критерии и показатели оценивания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30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0600"/>
                <a:gridCol w="3429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Критерии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Баллы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Наличие описания местоположения:</a:t>
                      </a:r>
                    </a:p>
                    <a:p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       а)</a:t>
                      </a:r>
                      <a:r>
                        <a:rPr lang="ru-RU" baseline="0" dirty="0" smtClean="0">
                          <a:latin typeface="Arial" pitchFamily="34" charset="0"/>
                          <a:cs typeface="Arial" pitchFamily="34" charset="0"/>
                        </a:rPr>
                        <a:t> указан континент или часть его</a:t>
                      </a:r>
                    </a:p>
                    <a:p>
                      <a:r>
                        <a:rPr lang="ru-RU" baseline="0" dirty="0" smtClean="0">
                          <a:latin typeface="Arial" pitchFamily="34" charset="0"/>
                          <a:cs typeface="Arial" pitchFamily="34" charset="0"/>
                        </a:rPr>
                        <a:t>       б) указан полуостров</a:t>
                      </a:r>
                    </a:p>
                    <a:p>
                      <a:r>
                        <a:rPr lang="ru-RU" baseline="0" dirty="0" smtClean="0">
                          <a:latin typeface="Arial" pitchFamily="34" charset="0"/>
                          <a:cs typeface="Arial" pitchFamily="34" charset="0"/>
                        </a:rPr>
                        <a:t>       в) указаны части  страны</a:t>
                      </a:r>
                    </a:p>
                    <a:p>
                      <a:r>
                        <a:rPr lang="ru-RU" baseline="0" dirty="0" smtClean="0">
                          <a:latin typeface="Arial" pitchFamily="34" charset="0"/>
                          <a:cs typeface="Arial" pitchFamily="34" charset="0"/>
                        </a:rPr>
                        <a:t>       г)  указаны моря,  омывающие ДГ</a:t>
                      </a:r>
                    </a:p>
                    <a:p>
                      <a:r>
                        <a:rPr lang="ru-RU" baseline="0" dirty="0" smtClean="0">
                          <a:latin typeface="Arial" pitchFamily="34" charset="0"/>
                          <a:cs typeface="Arial" pitchFamily="34" charset="0"/>
                        </a:rPr>
                        <a:t>       </a:t>
                      </a:r>
                      <a:r>
                        <a:rPr lang="ru-RU" baseline="0" dirty="0" err="1" smtClean="0">
                          <a:latin typeface="Arial" pitchFamily="34" charset="0"/>
                          <a:cs typeface="Arial" pitchFamily="34" charset="0"/>
                        </a:rPr>
                        <a:t>д</a:t>
                      </a:r>
                      <a:r>
                        <a:rPr lang="ru-RU" baseline="0" dirty="0" smtClean="0">
                          <a:latin typeface="Arial" pitchFamily="34" charset="0"/>
                          <a:cs typeface="Arial" pitchFamily="34" charset="0"/>
                        </a:rPr>
                        <a:t>)  указаны исторические области</a:t>
                      </a:r>
                    </a:p>
                    <a:p>
                      <a:r>
                        <a:rPr lang="ru-RU" baseline="0" dirty="0" smtClean="0">
                          <a:latin typeface="Arial" pitchFamily="34" charset="0"/>
                          <a:cs typeface="Arial" pitchFamily="34" charset="0"/>
                        </a:rPr>
                        <a:t>       е) указаны крупные города</a:t>
                      </a:r>
                      <a:endParaRPr lang="ru-RU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</a:p>
                    <a:p>
                      <a:pPr algn="ctr"/>
                      <a:r>
                        <a:rPr lang="ru-RU" dirty="0" smtClean="0"/>
                        <a:t>1</a:t>
                      </a:r>
                    </a:p>
                    <a:p>
                      <a:pPr algn="ctr"/>
                      <a:r>
                        <a:rPr lang="ru-RU" dirty="0" smtClean="0"/>
                        <a:t>1</a:t>
                      </a:r>
                    </a:p>
                    <a:p>
                      <a:pPr algn="ctr"/>
                      <a:r>
                        <a:rPr lang="ru-RU" dirty="0" smtClean="0"/>
                        <a:t>1-3</a:t>
                      </a:r>
                    </a:p>
                    <a:p>
                      <a:pPr algn="ctr"/>
                      <a:r>
                        <a:rPr lang="ru-RU" dirty="0" smtClean="0"/>
                        <a:t>1-3</a:t>
                      </a:r>
                    </a:p>
                    <a:p>
                      <a:pPr algn="ctr"/>
                      <a:r>
                        <a:rPr lang="ru-RU" dirty="0" smtClean="0"/>
                        <a:t>1-4</a:t>
                      </a:r>
                    </a:p>
                    <a:p>
                      <a:pPr algn="ctr"/>
                      <a:r>
                        <a:rPr lang="ru-RU" dirty="0" smtClean="0"/>
                        <a:t>1- 8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Наличие мнения о климате и занятиях жителей:</a:t>
                      </a:r>
                    </a:p>
                    <a:p>
                      <a:r>
                        <a:rPr lang="ru-RU" baseline="0" dirty="0" smtClean="0">
                          <a:latin typeface="Arial" pitchFamily="34" charset="0"/>
                          <a:cs typeface="Arial" pitchFamily="34" charset="0"/>
                        </a:rPr>
                        <a:t>        а) мнение о климате без объяснения</a:t>
                      </a:r>
                    </a:p>
                    <a:p>
                      <a:r>
                        <a:rPr lang="ru-RU" baseline="0" dirty="0" smtClean="0">
                          <a:latin typeface="Arial" pitchFamily="34" charset="0"/>
                          <a:cs typeface="Arial" pitchFamily="34" charset="0"/>
                        </a:rPr>
                        <a:t>        б)  мнение о климате с объяснением</a:t>
                      </a:r>
                    </a:p>
                    <a:p>
                      <a:r>
                        <a:rPr lang="ru-RU" baseline="0" dirty="0" smtClean="0">
                          <a:latin typeface="Arial" pitchFamily="34" charset="0"/>
                          <a:cs typeface="Arial" pitchFamily="34" charset="0"/>
                        </a:rPr>
                        <a:t>        в) мнение о занятиях без объяснения</a:t>
                      </a:r>
                    </a:p>
                    <a:p>
                      <a:r>
                        <a:rPr lang="ru-RU" baseline="0" dirty="0" smtClean="0">
                          <a:latin typeface="Arial" pitchFamily="34" charset="0"/>
                          <a:cs typeface="Arial" pitchFamily="34" charset="0"/>
                        </a:rPr>
                        <a:t>         г) мнение о занятиях с объяснениями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1</a:t>
                      </a:r>
                    </a:p>
                    <a:p>
                      <a:pPr algn="ctr"/>
                      <a:r>
                        <a:rPr lang="ru-RU" dirty="0" smtClean="0"/>
                        <a:t>1</a:t>
                      </a:r>
                    </a:p>
                    <a:p>
                      <a:pPr algn="ctr"/>
                      <a:r>
                        <a:rPr lang="ru-RU" dirty="0" smtClean="0"/>
                        <a:t>1</a:t>
                      </a:r>
                    </a:p>
                    <a:p>
                      <a:pPr algn="ctr"/>
                      <a:r>
                        <a:rPr lang="ru-RU" dirty="0" smtClean="0"/>
                        <a:t>1-5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Грамотность письменной речи</a:t>
                      </a:r>
                    </a:p>
                    <a:p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         а) соблюдена</a:t>
                      </a:r>
                      <a:r>
                        <a:rPr lang="ru-RU" baseline="0" dirty="0" smtClean="0">
                          <a:latin typeface="Arial" pitchFamily="34" charset="0"/>
                          <a:cs typeface="Arial" pitchFamily="34" charset="0"/>
                        </a:rPr>
                        <a:t> орфография</a:t>
                      </a:r>
                      <a:endParaRPr lang="ru-RU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         б) соблюдена пунктуация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1</a:t>
                      </a:r>
                    </a:p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Содержимое 4" descr="карта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228600"/>
            <a:ext cx="9677400" cy="7467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Техническое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Составьте письменное высказывание по теме « Древняя Греция» с помощью карты: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а) опишите местоположение Греции;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б) выскажите мнение о климате и объясните, почему вы так считаете;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в) выскажите мнение о занятиях жителей и объясните, почему вы так считаете.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 ответа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Европа, Балканский п-ов, Северная, Средняя и Южная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Ионическое, Эгейские моря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Аттика,  Беотия,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Мессения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Лакония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Афины, Дельфы, Спарта, Микены, Олимпия,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Херонея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Коринф, Фивы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Климат …, потому что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Население могло заниматься …, потому чт</a:t>
            </a:r>
            <a:r>
              <a:rPr lang="ru-RU" dirty="0" smtClean="0"/>
              <a:t>о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Уровни оценки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высокий  100-75%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средний  65-74 %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низкий  50-64 %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Перевод в баллы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Максимум 36 баллов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100% - 36 баллов, 75%- 27 баллов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74% - 26 баллов, 65%- 23 балла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64% - 22 балла, 50%- 18 баллов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36-27- высокий уровень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26-22 – средний уровень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22- 18 – низкий уровень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Контрольное мероприятие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Проверка предметного умения использования исторической карты как источника информации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Вариант №1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Объект оценивания (ОО)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Устное высказывание</a:t>
            </a:r>
          </a:p>
          <a:p>
            <a:pPr algn="ctr">
              <a:buNone/>
            </a:pPr>
            <a:r>
              <a:rPr lang="ru-RU" sz="4400" dirty="0" smtClean="0">
                <a:latin typeface="Arial" pitchFamily="34" charset="0"/>
                <a:cs typeface="Arial" pitchFamily="34" charset="0"/>
              </a:rPr>
              <a:t>с показом по карте</a:t>
            </a:r>
          </a:p>
          <a:p>
            <a:pPr algn="ctr">
              <a:buNone/>
            </a:pPr>
            <a:r>
              <a:rPr lang="ru-RU" sz="4400" dirty="0" smtClean="0">
                <a:latin typeface="Arial" pitchFamily="34" charset="0"/>
                <a:cs typeface="Arial" pitchFamily="34" charset="0"/>
              </a:rPr>
              <a:t>точечных и объёмных объектов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Техническое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400" dirty="0" smtClean="0">
                <a:latin typeface="Arial" pitchFamily="34" charset="0"/>
                <a:cs typeface="Arial" pitchFamily="34" charset="0"/>
              </a:rPr>
              <a:t>Составьте устное высказывание по теме </a:t>
            </a:r>
          </a:p>
          <a:p>
            <a:pPr algn="ctr">
              <a:buNone/>
            </a:pPr>
            <a:r>
              <a:rPr lang="ru-RU" sz="4400" dirty="0" smtClean="0">
                <a:latin typeface="Arial" pitchFamily="34" charset="0"/>
                <a:cs typeface="Arial" pitchFamily="34" charset="0"/>
              </a:rPr>
              <a:t>« Древняя Греция» </a:t>
            </a:r>
          </a:p>
          <a:p>
            <a:pPr algn="ctr">
              <a:buNone/>
            </a:pPr>
            <a:r>
              <a:rPr lang="ru-RU" sz="4400" dirty="0" smtClean="0">
                <a:latin typeface="Arial" pitchFamily="34" charset="0"/>
                <a:cs typeface="Arial" pitchFamily="34" charset="0"/>
              </a:rPr>
              <a:t>с показом по карте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Критерии и показатели оценивани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я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143000"/>
          <a:ext cx="8229600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Объект оценивания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Точность перечисления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Правильность  показа на карте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Правильность названия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эталон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rowSpan="4">
                  <a:txBody>
                    <a:bodyPr/>
                    <a:lstStyle/>
                    <a:p>
                      <a:endParaRPr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Устное выступление учащихся с показом по карте о ДГ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Названы объекты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1б.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Корректно проведены границы 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Точно названы объекты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1-3 б.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Балканский 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п-ов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Ионическое, Эгейское моря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Перечислены  части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1б.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Корректно показаны части ДГ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Точно названы части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1-3 б.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Северная, Средняя, Южная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Перечислены  области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1б.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Корректно показаны границы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Точно названы области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1-4 б.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Беотия, Аттика, </a:t>
                      </a:r>
                      <a:r>
                        <a:rPr lang="ru-RU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Мессения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Лаконика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Перечислены  города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Корректно показаны города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Точно названы  города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1-7 б.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Афины, Спарта,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Микены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 </a:t>
                      </a:r>
                      <a:r>
                        <a:rPr lang="ru-RU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др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Содержимое 4" descr="карта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228600"/>
            <a:ext cx="9677400" cy="7467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Контрольное мероприятие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Проверка предметного умения использования исторической карты как источника информации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Вариант №2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Объект оценивания (ОО)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400" dirty="0" smtClean="0">
                <a:latin typeface="Arial" pitchFamily="34" charset="0"/>
                <a:cs typeface="Arial" pitchFamily="34" charset="0"/>
              </a:rPr>
              <a:t>  Высказывание- рассуждение, составленное с использованием исторической карты, как источника информации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Техническое задание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1524000"/>
            <a:ext cx="8534400" cy="4678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Составьте письменное высказывание по теме « Древняя Греция» с помощью карты: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а) опишите местоположение Греции;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б) выскажите мнение о климате и объясните, почему вы так считаете;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в) выскажите мнение о занятиях жителей и объясните, почему вы так считаете.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503</Words>
  <Application>Microsoft Office PowerPoint</Application>
  <PresentationFormat>Экран (4:3)</PresentationFormat>
  <Paragraphs>124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 Историческая карта как источник информации</vt:lpstr>
      <vt:lpstr>Контрольное мероприятие</vt:lpstr>
      <vt:lpstr>Объект оценивания (ОО)</vt:lpstr>
      <vt:lpstr>Техническое задание</vt:lpstr>
      <vt:lpstr>Критерии и показатели оценивания</vt:lpstr>
      <vt:lpstr>Слайд 6</vt:lpstr>
      <vt:lpstr>Контрольное мероприятие</vt:lpstr>
      <vt:lpstr>Объект оценивания (ОО)</vt:lpstr>
      <vt:lpstr>Техническое задание</vt:lpstr>
      <vt:lpstr>Критерии и показатели оценивания</vt:lpstr>
      <vt:lpstr>Слайд 11</vt:lpstr>
      <vt:lpstr>Техническое задание</vt:lpstr>
      <vt:lpstr>Содержание ответа</vt:lpstr>
      <vt:lpstr>Уровни оценки</vt:lpstr>
      <vt:lpstr>Перевод в баллы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Историческая карта как источник информации</dc:title>
  <cp:lastModifiedBy>Учитель</cp:lastModifiedBy>
  <cp:revision>22</cp:revision>
  <dcterms:modified xsi:type="dcterms:W3CDTF">2014-10-14T09:45:07Z</dcterms:modified>
</cp:coreProperties>
</file>