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sldIdLst>
    <p:sldId id="260" r:id="rId2"/>
    <p:sldId id="256" r:id="rId3"/>
    <p:sldId id="259" r:id="rId4"/>
    <p:sldId id="261" r:id="rId5"/>
    <p:sldId id="262" r:id="rId6"/>
    <p:sldId id="257" r:id="rId7"/>
    <p:sldId id="258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Возрастная структура </a:t>
            </a:r>
            <a:r>
              <a:rPr lang="ru-RU" dirty="0" smtClean="0"/>
              <a:t>населения посёлка </a:t>
            </a:r>
            <a:r>
              <a:rPr lang="en-US" dirty="0" smtClean="0"/>
              <a:t>N </a:t>
            </a:r>
            <a:endParaRPr lang="ru-RU" dirty="0" smtClean="0"/>
          </a:p>
          <a:p>
            <a:pPr>
              <a:defRPr/>
            </a:pPr>
            <a:r>
              <a:rPr lang="ru-RU" dirty="0" smtClean="0"/>
              <a:t>(2019 г)</a:t>
            </a:r>
            <a:endParaRPr lang="ru-RU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Возрастная структура населения</c:v>
                </c:pt>
              </c:strCache>
            </c:strRef>
          </c:tx>
          <c:dPt>
            <c:idx val="0"/>
            <c:bubble3D val="0"/>
            <c:explosion val="4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9ABD-43F2-AABA-8F601755E314}"/>
              </c:ext>
            </c:extLst>
          </c:dPt>
          <c:dPt>
            <c:idx val="1"/>
            <c:bubble3D val="0"/>
            <c:explosion val="4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9ABD-43F2-AABA-8F601755E314}"/>
              </c:ext>
            </c:extLst>
          </c:dPt>
          <c:dPt>
            <c:idx val="2"/>
            <c:bubble3D val="0"/>
            <c:explosion val="3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9ABD-43F2-AABA-8F601755E314}"/>
              </c:ext>
            </c:extLst>
          </c:dPt>
          <c:dPt>
            <c:idx val="3"/>
            <c:bubble3D val="0"/>
            <c:explosion val="4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9ABD-43F2-AABA-8F601755E314}"/>
              </c:ext>
            </c:extLst>
          </c:dPt>
          <c:dPt>
            <c:idx val="4"/>
            <c:bubble3D val="0"/>
            <c:explosion val="4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9ABD-43F2-AABA-8F601755E314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Лист1!$A$2:$A$6</c:f>
              <c:strCache>
                <c:ptCount val="5"/>
                <c:pt idx="0">
                  <c:v>дети (до 18 лет)</c:v>
                </c:pt>
                <c:pt idx="1">
                  <c:v>пожилые (от 60 лет)</c:v>
                </c:pt>
                <c:pt idx="2">
                  <c:v>взрослые (18-35 лет)</c:v>
                </c:pt>
                <c:pt idx="3">
                  <c:v>взрослые (36-45 лет)</c:v>
                </c:pt>
                <c:pt idx="4">
                  <c:v>взрослые (46-59 лет)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25</c:v>
                </c:pt>
                <c:pt idx="1">
                  <c:v>25</c:v>
                </c:pt>
                <c:pt idx="2">
                  <c:v>15</c:v>
                </c:pt>
                <c:pt idx="3">
                  <c:v>15</c:v>
                </c:pt>
                <c:pt idx="4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ABD-43F2-AABA-8F601755E314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4283321921716305"/>
          <c:y val="0.30274451492230692"/>
          <c:w val="0.24992040397124274"/>
          <c:h val="0.33458836971791034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Численность населения посёлка N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Лист1!$A$2:$A$7</c:f>
              <c:strCache>
                <c:ptCount val="5"/>
                <c:pt idx="0">
                  <c:v>2015 г</c:v>
                </c:pt>
                <c:pt idx="1">
                  <c:v>2016 г</c:v>
                </c:pt>
                <c:pt idx="2">
                  <c:v>2017 г</c:v>
                </c:pt>
                <c:pt idx="3">
                  <c:v>2018 г</c:v>
                </c:pt>
                <c:pt idx="4">
                  <c:v>2019 г</c:v>
                </c:pt>
              </c:strCache>
            </c:strRef>
          </c:cat>
          <c:val>
            <c:numRef>
              <c:f>Лист1!$B$2:$B$7</c:f>
              <c:numCache>
                <c:formatCode>#,##0</c:formatCode>
                <c:ptCount val="6"/>
                <c:pt idx="0">
                  <c:v>5117</c:v>
                </c:pt>
                <c:pt idx="1">
                  <c:v>4986</c:v>
                </c:pt>
                <c:pt idx="2">
                  <c:v>4504</c:v>
                </c:pt>
                <c:pt idx="3">
                  <c:v>4950</c:v>
                </c:pt>
                <c:pt idx="4">
                  <c:v>4850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877-4D38-9D0F-C175323E5E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32230472"/>
        <c:axId val="332238344"/>
      </c:lineChart>
      <c:catAx>
        <c:axId val="332230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32238344"/>
        <c:crosses val="autoZero"/>
        <c:auto val="1"/>
        <c:lblAlgn val="ctr"/>
        <c:lblOffset val="100"/>
        <c:noMultiLvlLbl val="0"/>
      </c:catAx>
      <c:valAx>
        <c:axId val="332238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322304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98896-A3E4-41FA-BA4D-0674EED0E172}" type="datetimeFigureOut">
              <a:rPr lang="ru-RU" smtClean="0"/>
              <a:t>26.05.2020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D15E4-605F-4CCA-BC8C-3308060DF3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288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98896-A3E4-41FA-BA4D-0674EED0E172}" type="datetimeFigureOut">
              <a:rPr lang="ru-RU" smtClean="0"/>
              <a:t>26.05.2020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D15E4-605F-4CCA-BC8C-3308060DF3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7457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98896-A3E4-41FA-BA4D-0674EED0E172}" type="datetimeFigureOut">
              <a:rPr lang="ru-RU" smtClean="0"/>
              <a:t>26.05.2020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D15E4-605F-4CCA-BC8C-3308060DF3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71267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98896-A3E4-41FA-BA4D-0674EED0E172}" type="datetimeFigureOut">
              <a:rPr lang="ru-RU" smtClean="0"/>
              <a:t>26.05.2020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D15E4-605F-4CCA-BC8C-3308060DF3C7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121101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98896-A3E4-41FA-BA4D-0674EED0E172}" type="datetimeFigureOut">
              <a:rPr lang="ru-RU" smtClean="0"/>
              <a:t>26.05.2020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D15E4-605F-4CCA-BC8C-3308060DF3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30193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98896-A3E4-41FA-BA4D-0674EED0E172}" type="datetimeFigureOut">
              <a:rPr lang="ru-RU" smtClean="0"/>
              <a:t>26.05.2020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D15E4-605F-4CCA-BC8C-3308060DF3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69756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98896-A3E4-41FA-BA4D-0674EED0E172}" type="datetimeFigureOut">
              <a:rPr lang="ru-RU" smtClean="0"/>
              <a:t>26.05.2020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D15E4-605F-4CCA-BC8C-3308060DF3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68082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98896-A3E4-41FA-BA4D-0674EED0E172}" type="datetimeFigureOut">
              <a:rPr lang="ru-RU" smtClean="0"/>
              <a:t>26.05.2020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D15E4-605F-4CCA-BC8C-3308060DF3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22775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98896-A3E4-41FA-BA4D-0674EED0E172}" type="datetimeFigureOut">
              <a:rPr lang="ru-RU" smtClean="0"/>
              <a:t>26.05.2020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D15E4-605F-4CCA-BC8C-3308060DF3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0759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98896-A3E4-41FA-BA4D-0674EED0E172}" type="datetimeFigureOut">
              <a:rPr lang="ru-RU" smtClean="0"/>
              <a:t>26.05.2020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D15E4-605F-4CCA-BC8C-3308060DF3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998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98896-A3E4-41FA-BA4D-0674EED0E172}" type="datetimeFigureOut">
              <a:rPr lang="ru-RU" smtClean="0"/>
              <a:t>26.05.2020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D15E4-605F-4CCA-BC8C-3308060DF3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0647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98896-A3E4-41FA-BA4D-0674EED0E172}" type="datetimeFigureOut">
              <a:rPr lang="ru-RU" smtClean="0"/>
              <a:t>26.05.2020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D15E4-605F-4CCA-BC8C-3308060DF3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8849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98896-A3E4-41FA-BA4D-0674EED0E172}" type="datetimeFigureOut">
              <a:rPr lang="ru-RU" smtClean="0"/>
              <a:t>26.05.2020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D15E4-605F-4CCA-BC8C-3308060DF3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4824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98896-A3E4-41FA-BA4D-0674EED0E172}" type="datetimeFigureOut">
              <a:rPr lang="ru-RU" smtClean="0"/>
              <a:t>26.05.2020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D15E4-605F-4CCA-BC8C-3308060DF3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1406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98896-A3E4-41FA-BA4D-0674EED0E172}" type="datetimeFigureOut">
              <a:rPr lang="ru-RU" smtClean="0"/>
              <a:t>26.05.2020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D15E4-605F-4CCA-BC8C-3308060DF3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8426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98896-A3E4-41FA-BA4D-0674EED0E172}" type="datetimeFigureOut">
              <a:rPr lang="ru-RU" smtClean="0"/>
              <a:t>26.05.2020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D15E4-605F-4CCA-BC8C-3308060DF3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4316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98896-A3E4-41FA-BA4D-0674EED0E172}" type="datetimeFigureOut">
              <a:rPr lang="ru-RU" smtClean="0"/>
              <a:t>26.05.2020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D15E4-605F-4CCA-BC8C-3308060DF3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9748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30F98896-A3E4-41FA-BA4D-0674EED0E172}" type="datetimeFigureOut">
              <a:rPr lang="ru-RU" smtClean="0"/>
              <a:t>26.05.2020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1ED15E4-605F-4CCA-BC8C-3308060DF3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5602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98765" y="-195505"/>
            <a:ext cx="11186554" cy="1406789"/>
          </a:xfrm>
        </p:spPr>
        <p:txBody>
          <a:bodyPr>
            <a:normAutofit/>
          </a:bodyPr>
          <a:lstStyle/>
          <a:p>
            <a:r>
              <a:rPr lang="ru-RU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МБОУ «</a:t>
            </a:r>
            <a:r>
              <a:rPr lang="ru-RU" sz="28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Кишертская</a:t>
            </a:r>
            <a:r>
              <a:rPr lang="ru-RU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СОШ имени Л. П. </a:t>
            </a:r>
            <a:r>
              <a:rPr lang="ru-RU" sz="28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Дробышевского</a:t>
            </a:r>
            <a:r>
              <a:rPr lang="ru-RU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8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516975" y="3583380"/>
            <a:ext cx="5572105" cy="3927763"/>
          </a:xfrm>
        </p:spPr>
        <p:txBody>
          <a:bodyPr>
            <a:noAutofit/>
          </a:bodyPr>
          <a:lstStyle/>
          <a:p>
            <a:pPr algn="l"/>
            <a:r>
              <a:rPr lang="ru-RU" sz="2400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Аксёнова Людмила Геннадьевна </a:t>
            </a:r>
          </a:p>
          <a:p>
            <a:pPr algn="l"/>
            <a:r>
              <a:rPr lang="ru-RU" sz="2400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Рожкова Лариса Аркадьевна </a:t>
            </a:r>
          </a:p>
          <a:p>
            <a:pPr algn="l"/>
            <a:r>
              <a:rPr lang="ru-RU" sz="2400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Туманова Виктория Леонидовна </a:t>
            </a:r>
          </a:p>
          <a:p>
            <a:pPr algn="l"/>
            <a:r>
              <a:rPr lang="ru-RU" sz="2400" cap="none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Чувызгалова</a:t>
            </a:r>
            <a:r>
              <a:rPr lang="ru-RU" sz="2400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Людмила Ивановна</a:t>
            </a:r>
          </a:p>
          <a:p>
            <a:pPr algn="l"/>
            <a:r>
              <a:rPr lang="ru-RU" sz="2400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Яковлева Елена Александровна</a:t>
            </a:r>
            <a:endParaRPr lang="ru-RU" sz="2400" cap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71699" y="1951546"/>
            <a:ext cx="1091738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«Умение формулировать гипотезу на основе установления причинно-следственных связей»</a:t>
            </a:r>
            <a:endParaRPr lang="ru-RU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0010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75013" y="0"/>
            <a:ext cx="11269683" cy="4982503"/>
          </a:xfrm>
        </p:spPr>
        <p:txBody>
          <a:bodyPr>
            <a:norm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Контрольное мероприятие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оценивания</a:t>
            </a:r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метапредметного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результата </a:t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формулировать </a:t>
            </a:r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гипотезу </a:t>
            </a:r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основе </a:t>
            </a:r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установления </a:t>
            </a:r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причинно-следственных </a:t>
            </a:r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связей»</a:t>
            </a:r>
          </a:p>
        </p:txBody>
      </p:sp>
    </p:spTree>
    <p:extLst>
      <p:ext uri="{BB962C8B-B14F-4D97-AF65-F5344CB8AC3E}">
        <p14:creationId xmlns:p14="http://schemas.microsoft.com/office/powerpoint/2010/main" val="4277849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30647" y="989555"/>
            <a:ext cx="10363826" cy="443746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2800" b="1" cap="none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Объект оценивания: </a:t>
            </a:r>
            <a:r>
              <a:rPr lang="ru-RU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заполненная таблица</a:t>
            </a:r>
          </a:p>
          <a:p>
            <a:pPr marL="0" indent="0" algn="just">
              <a:buNone/>
            </a:pPr>
            <a:endParaRPr lang="ru-RU" sz="2800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800" b="1" cap="none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Процедура оценивания: </a:t>
            </a:r>
            <a:r>
              <a:rPr lang="ru-RU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мероприятие проводится в рамках клуба «Следствие ведут…» для обучающихся 9 классов. Каждый участник получает техническое задание, бланки ответов и критерии оценивания. Время выполнения - 15 минут. Дети работают индивидуально. Информация о результатах работы обязательно доводится до сведения обучающихся.</a:t>
            </a:r>
          </a:p>
          <a:p>
            <a:pPr algn="just"/>
            <a:endParaRPr lang="ru-RU" sz="28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5936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49400" y="498765"/>
            <a:ext cx="10363826" cy="49243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b="1" cap="none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Техническое задание для обучающихся</a:t>
            </a:r>
            <a:endParaRPr lang="ru-RU" sz="3200" cap="none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Изучите предложенную информацию.</a:t>
            </a:r>
          </a:p>
          <a:p>
            <a:pPr marL="0" indent="0" algn="just">
              <a:buNone/>
            </a:pPr>
            <a:r>
              <a:rPr lang="ru-RU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Запишите в таблицу  не менее 2  причин, влияющих на демографическую ситуацию  данной территории.</a:t>
            </a:r>
          </a:p>
          <a:p>
            <a:pPr marL="0" indent="0" algn="just">
              <a:buNone/>
            </a:pPr>
            <a:r>
              <a:rPr lang="ru-RU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Сформулируйте и запишите  следствие данных причин.</a:t>
            </a:r>
          </a:p>
          <a:p>
            <a:pPr marL="0" indent="0" algn="just">
              <a:buNone/>
            </a:pPr>
            <a:r>
              <a:rPr lang="ru-RU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пираясь на установленные причинно-следственные связи, выдвиньте гипотезу о демографической ситуации данной территории через 5 лет  и запишите её.</a:t>
            </a:r>
          </a:p>
          <a:p>
            <a:pPr marL="0" indent="0" algn="just">
              <a:buNone/>
            </a:pPr>
            <a:r>
              <a:rPr lang="ru-RU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Время  выполнения 15 минут.</a:t>
            </a:r>
          </a:p>
          <a:p>
            <a:endParaRPr lang="ru-RU" sz="24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3172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831273"/>
            <a:ext cx="10363826" cy="5379521"/>
          </a:xfrm>
        </p:spPr>
        <p:txBody>
          <a:bodyPr/>
          <a:lstStyle/>
          <a:p>
            <a:pPr marL="0" indent="0" algn="ctr">
              <a:buNone/>
            </a:pPr>
            <a:r>
              <a:rPr lang="ru-RU" sz="3200" b="1" cap="none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</a:t>
            </a:r>
            <a:endParaRPr lang="ru-RU" sz="3200" cap="none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посёлке </a:t>
            </a:r>
            <a:r>
              <a:rPr lang="en-US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ru-RU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2019 году работают кирпичный завод, </a:t>
            </a:r>
            <a:r>
              <a:rPr lang="ru-RU" sz="28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асфальто</a:t>
            </a:r>
            <a:r>
              <a:rPr lang="ru-RU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-бетонный завод, 2 молочно-товарные фермы, молокозавод, колхоз «Светлый путь», средняя школа, детский сад, Дом культуры, поликлиника и стационар на 30 мест, почта,  пекарня, продуктовые и продовольственные магазины. </a:t>
            </a:r>
          </a:p>
          <a:p>
            <a:pPr marL="0" indent="0" algn="just">
              <a:buNone/>
            </a:pPr>
            <a:r>
              <a:rPr lang="ru-RU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территории действует программа  «Молодая семья». Администрация участвует в выполнении национальных проектов «Демография», «Образование».</a:t>
            </a:r>
          </a:p>
          <a:p>
            <a:endParaRPr lang="ru-RU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772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48836448"/>
              </p:ext>
            </p:extLst>
          </p:nvPr>
        </p:nvGraphicFramePr>
        <p:xfrm>
          <a:off x="838200" y="296882"/>
          <a:ext cx="10515600" cy="6388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68549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91338274"/>
              </p:ext>
            </p:extLst>
          </p:nvPr>
        </p:nvGraphicFramePr>
        <p:xfrm>
          <a:off x="838200" y="225631"/>
          <a:ext cx="10515600" cy="640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56629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27530" y="300784"/>
            <a:ext cx="10363826" cy="342410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b="1" cap="none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Бланк ответов</a:t>
            </a:r>
          </a:p>
          <a:p>
            <a:endParaRPr lang="ru-RU" sz="3200" b="1" cap="none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9799318"/>
              </p:ext>
            </p:extLst>
          </p:nvPr>
        </p:nvGraphicFramePr>
        <p:xfrm>
          <a:off x="273129" y="1087798"/>
          <a:ext cx="11685322" cy="5526758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5842661">
                  <a:extLst>
                    <a:ext uri="{9D8B030D-6E8A-4147-A177-3AD203B41FA5}">
                      <a16:colId xmlns:a16="http://schemas.microsoft.com/office/drawing/2014/main" val="3830906324"/>
                    </a:ext>
                  </a:extLst>
                </a:gridCol>
                <a:gridCol w="5842661">
                  <a:extLst>
                    <a:ext uri="{9D8B030D-6E8A-4147-A177-3AD203B41FA5}">
                      <a16:colId xmlns:a16="http://schemas.microsoft.com/office/drawing/2014/main" val="887720912"/>
                    </a:ext>
                  </a:extLst>
                </a:gridCol>
              </a:tblGrid>
              <a:tr h="1048264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Причина</a:t>
                      </a:r>
                      <a:endParaRPr lang="ru-RU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762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Следствие</a:t>
                      </a:r>
                      <a:endParaRPr lang="ru-RU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762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7453100"/>
                  </a:ext>
                </a:extLst>
              </a:tr>
              <a:tr h="1048264">
                <a:tc>
                  <a:txBody>
                    <a:bodyPr/>
                    <a:lstStyle/>
                    <a:p>
                      <a:r>
                        <a:rPr lang="ru-RU" dirty="0" smtClean="0"/>
                        <a:t>1.</a:t>
                      </a:r>
                      <a:endParaRPr lang="ru-RU" dirty="0"/>
                    </a:p>
                  </a:txBody>
                  <a:tcPr>
                    <a:lnR w="762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762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3600199"/>
                  </a:ext>
                </a:extLst>
              </a:tr>
              <a:tr h="1048264">
                <a:tc>
                  <a:txBody>
                    <a:bodyPr/>
                    <a:lstStyle/>
                    <a:p>
                      <a:r>
                        <a:rPr lang="ru-RU" dirty="0" smtClean="0"/>
                        <a:t>2.</a:t>
                      </a:r>
                      <a:endParaRPr lang="ru-RU" dirty="0"/>
                    </a:p>
                  </a:txBody>
                  <a:tcPr>
                    <a:lnR w="762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0286486"/>
                  </a:ext>
                </a:extLst>
              </a:tr>
              <a:tr h="2381966">
                <a:tc gridSpan="2">
                  <a:txBody>
                    <a:bodyPr/>
                    <a:lstStyle/>
                    <a:p>
                      <a:pPr algn="l"/>
                      <a:r>
                        <a:rPr lang="ru-RU" sz="32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Гипотеза:</a:t>
                      </a:r>
                    </a:p>
                    <a:p>
                      <a:pPr algn="ctr"/>
                      <a:endParaRPr lang="ru-RU" sz="3200" b="1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3200" b="1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32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762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96368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2484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25649" y="0"/>
            <a:ext cx="10363826" cy="342410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b="1" cap="none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оценивания</a:t>
            </a:r>
            <a:endParaRPr lang="ru-RU" sz="3200" b="1" cap="none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3200" b="1" cap="none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6813444"/>
              </p:ext>
            </p:extLst>
          </p:nvPr>
        </p:nvGraphicFramePr>
        <p:xfrm>
          <a:off x="190005" y="634476"/>
          <a:ext cx="11720945" cy="60750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6288">
                  <a:extLst>
                    <a:ext uri="{9D8B030D-6E8A-4147-A177-3AD203B41FA5}">
                      <a16:colId xmlns:a16="http://schemas.microsoft.com/office/drawing/2014/main" val="2090334282"/>
                    </a:ext>
                  </a:extLst>
                </a:gridCol>
                <a:gridCol w="4229815">
                  <a:extLst>
                    <a:ext uri="{9D8B030D-6E8A-4147-A177-3AD203B41FA5}">
                      <a16:colId xmlns:a16="http://schemas.microsoft.com/office/drawing/2014/main" val="3144603829"/>
                    </a:ext>
                  </a:extLst>
                </a:gridCol>
                <a:gridCol w="5257301">
                  <a:extLst>
                    <a:ext uri="{9D8B030D-6E8A-4147-A177-3AD203B41FA5}">
                      <a16:colId xmlns:a16="http://schemas.microsoft.com/office/drawing/2014/main" val="757978054"/>
                    </a:ext>
                  </a:extLst>
                </a:gridCol>
                <a:gridCol w="1447541">
                  <a:extLst>
                    <a:ext uri="{9D8B030D-6E8A-4147-A177-3AD203B41FA5}">
                      <a16:colId xmlns:a16="http://schemas.microsoft.com/office/drawing/2014/main" val="4264327413"/>
                    </a:ext>
                  </a:extLst>
                </a:gridCol>
              </a:tblGrid>
              <a:tr h="66446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№ п/п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Критерии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Параметры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Баллы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0470587"/>
                  </a:ext>
                </a:extLst>
              </a:tr>
              <a:tr h="348052">
                <a:tc rowSpan="3"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Причины сформулированы на основе информационного материала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и более причин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б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5834199"/>
                  </a:ext>
                </a:extLst>
              </a:tr>
              <a:tr h="6328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причина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1б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8341688"/>
                  </a:ext>
                </a:extLst>
              </a:tr>
              <a:tr h="6011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сформулированы ИЛИ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соответствуют материалу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 б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9045982"/>
                  </a:ext>
                </a:extLst>
              </a:tr>
              <a:tr h="348052">
                <a:tc rowSpan="2"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Следствие сформулировано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б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115894"/>
                  </a:ext>
                </a:extLst>
              </a:tr>
              <a:tr h="3480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Нет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 б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2934180"/>
                  </a:ext>
                </a:extLst>
              </a:tr>
              <a:tr h="348052">
                <a:tc rowSpan="3"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Соответствие причин и следствия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Следствие соответствует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причинам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б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3478518"/>
                  </a:ext>
                </a:extLst>
              </a:tr>
              <a:tr h="3480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Следствие соответствует одной причине 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б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0587253"/>
                  </a:ext>
                </a:extLst>
              </a:tr>
              <a:tr h="3480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Следствие не соответствует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 б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9389010"/>
                  </a:ext>
                </a:extLst>
              </a:tr>
              <a:tr h="348052">
                <a:tc rowSpan="2"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Гипотеза сформулирована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б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9214241"/>
                  </a:ext>
                </a:extLst>
              </a:tr>
              <a:tr h="3480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Нет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 б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939737"/>
                  </a:ext>
                </a:extLst>
              </a:tr>
              <a:tr h="348052">
                <a:tc rowSpan="3"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Соответствие гипотезы причинно-следственной связи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Соответствует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б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1573879"/>
                  </a:ext>
                </a:extLst>
              </a:tr>
              <a:tr h="3480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Частично соответствует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б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7857801"/>
                  </a:ext>
                </a:extLst>
              </a:tr>
              <a:tr h="3480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соответствует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 б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6299882"/>
                  </a:ext>
                </a:extLst>
              </a:tr>
              <a:tr h="348052">
                <a:tc>
                  <a:txBody>
                    <a:bodyPr/>
                    <a:lstStyle/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баллов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11165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473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апля">
  <a:themeElements>
    <a:clrScheme name="Капля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Капл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апл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TM04033925[[fn=Капля]]</Template>
  <TotalTime>148</TotalTime>
  <Words>339</Words>
  <Application>Microsoft Office PowerPoint</Application>
  <PresentationFormat>Широкоэкранный</PresentationFormat>
  <Paragraphs>73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Times New Roman</vt:lpstr>
      <vt:lpstr>Tw Cen MT</vt:lpstr>
      <vt:lpstr>Капля</vt:lpstr>
      <vt:lpstr>МБОУ «Кишертская СОШ имени Л. П. Дробышевского»</vt:lpstr>
      <vt:lpstr>Контрольное мероприятие оценивания    метапредметного результата    «Умение формулировать гипотезу на    основе установления    причинно-следственных связей»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1</cp:lastModifiedBy>
  <cp:revision>14</cp:revision>
  <dcterms:created xsi:type="dcterms:W3CDTF">2020-05-26T10:21:37Z</dcterms:created>
  <dcterms:modified xsi:type="dcterms:W3CDTF">2020-05-26T12:49:50Z</dcterms:modified>
</cp:coreProperties>
</file>