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0" r:id="rId2"/>
    <p:sldId id="256" r:id="rId3"/>
    <p:sldId id="259" r:id="rId4"/>
    <p:sldId id="261" r:id="rId5"/>
    <p:sldId id="262" r:id="rId6"/>
    <p:sldId id="257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Возрастная структура </a:t>
            </a:r>
            <a:r>
              <a:rPr lang="ru-RU" dirty="0" smtClean="0"/>
              <a:t>населения посёлка </a:t>
            </a:r>
            <a:r>
              <a:rPr lang="en-US" dirty="0" smtClean="0"/>
              <a:t>N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(2019 г)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Возрастная структура населения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BD-43F2-AABA-8F601755E314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BD-43F2-AABA-8F601755E314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ABD-43F2-AABA-8F601755E314}"/>
              </c:ext>
            </c:extLst>
          </c:dPt>
          <c:dPt>
            <c:idx val="3"/>
            <c:bubble3D val="0"/>
            <c:explosion val="4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BD-43F2-AABA-8F601755E314}"/>
              </c:ext>
            </c:extLst>
          </c:dPt>
          <c:dPt>
            <c:idx val="4"/>
            <c:bubble3D val="0"/>
            <c:explosion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ABD-43F2-AABA-8F601755E31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дети (до 18 лет)</c:v>
                </c:pt>
                <c:pt idx="1">
                  <c:v>пожилые (от 60 лет)</c:v>
                </c:pt>
                <c:pt idx="2">
                  <c:v>взрослые (18-35 лет)</c:v>
                </c:pt>
                <c:pt idx="3">
                  <c:v>взрослые (36-45 лет)</c:v>
                </c:pt>
                <c:pt idx="4">
                  <c:v>взрослые (46-59 лет)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15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BD-43F2-AABA-8F601755E31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283321921716305"/>
          <c:y val="0.30274451492230692"/>
          <c:w val="0.24992040397124274"/>
          <c:h val="0.3345883697179103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 посёлка 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Лист1!$A$2:$A$7</c:f>
              <c:strCache>
                <c:ptCount val="5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  <c:pt idx="3">
                  <c:v>2018 г</c:v>
                </c:pt>
                <c:pt idx="4">
                  <c:v>2019 г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5117</c:v>
                </c:pt>
                <c:pt idx="1">
                  <c:v>4986</c:v>
                </c:pt>
                <c:pt idx="2">
                  <c:v>4504</c:v>
                </c:pt>
                <c:pt idx="3">
                  <c:v>4950</c:v>
                </c:pt>
                <c:pt idx="4">
                  <c:v>4850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77-4D38-9D0F-C175323E5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230472"/>
        <c:axId val="332238344"/>
      </c:lineChart>
      <c:catAx>
        <c:axId val="33223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2238344"/>
        <c:crosses val="autoZero"/>
        <c:auto val="1"/>
        <c:lblAlgn val="ctr"/>
        <c:lblOffset val="100"/>
        <c:noMultiLvlLbl val="0"/>
      </c:catAx>
      <c:valAx>
        <c:axId val="33223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223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45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2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2110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19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97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08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77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75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9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64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84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2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0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4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F98896-A3E4-41FA-BA4D-0674EED0E17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1ED15E4-605F-4CCA-BC8C-3308060DF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0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8765" y="-195505"/>
            <a:ext cx="11186554" cy="1406789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Кишертская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имени Л. П. </a:t>
            </a:r>
            <a:r>
              <a:rPr lang="ru-RU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Дробышевского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975" y="3583380"/>
            <a:ext cx="5572105" cy="3927763"/>
          </a:xfrm>
        </p:spPr>
        <p:txBody>
          <a:bodyPr>
            <a:noAutofit/>
          </a:bodyPr>
          <a:lstStyle/>
          <a:p>
            <a:pPr algn="l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Аксёнова Людмила Геннадьевна </a:t>
            </a:r>
          </a:p>
          <a:p>
            <a:pPr algn="l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Рожкова Лариса Аркадьевна </a:t>
            </a:r>
          </a:p>
          <a:p>
            <a:pPr algn="l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Туманова Виктория Леонидовна </a:t>
            </a:r>
          </a:p>
          <a:p>
            <a:pPr algn="l"/>
            <a:r>
              <a:rPr lang="ru-RU" sz="24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Чувызгалова</a:t>
            </a:r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Ивановна</a:t>
            </a:r>
          </a:p>
          <a:p>
            <a:pPr algn="l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Елена Александровна</a:t>
            </a:r>
            <a:endParaRPr lang="ru-RU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1699" y="1951546"/>
            <a:ext cx="109173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«Умение формулировать гипотезу на основе установления причинно-следственных связей»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013" y="0"/>
            <a:ext cx="11269683" cy="498250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мероприятие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формулировать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гипотезу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причинно-следственных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связей»</a:t>
            </a:r>
          </a:p>
        </p:txBody>
      </p:sp>
    </p:spTree>
    <p:extLst>
      <p:ext uri="{BB962C8B-B14F-4D97-AF65-F5344CB8AC3E}">
        <p14:creationId xmlns:p14="http://schemas.microsoft.com/office/powerpoint/2010/main" val="42778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0647" y="989555"/>
            <a:ext cx="10363826" cy="44374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оценивания: 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заполненная таблица</a:t>
            </a:r>
          </a:p>
          <a:p>
            <a:pPr marL="0" indent="0" algn="just">
              <a:buNone/>
            </a:pPr>
            <a:endParaRPr lang="ru-RU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оценивания: 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проводится в рамках клуба «Следствие ведут…» для обучающихся 9 классов. Каждый участник получает техническое задание, бланки ответов и критерии оценивания. Время выполнения - 15 минут. Дети работают индивидуально. Информация о результатах работы обязательно доводится до сведения обучающихся.</a:t>
            </a:r>
          </a:p>
          <a:p>
            <a:pPr algn="just"/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49400" y="498765"/>
            <a:ext cx="10363826" cy="4924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 для обучающихся</a:t>
            </a:r>
            <a:endParaRPr lang="ru-RU" sz="3200" cap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Изучите предложенную информацию.</a:t>
            </a:r>
          </a:p>
          <a:p>
            <a:pPr marL="0" indent="0" algn="just">
              <a:buNone/>
            </a:pP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Запишите в таблицу  не менее 2  причин, влияющих на демографическую ситуацию  данной территории.</a:t>
            </a:r>
          </a:p>
          <a:p>
            <a:pPr marL="0" indent="0" algn="just">
              <a:buNone/>
            </a:pP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Сформулируйте и запишите  следствие данных причин.</a:t>
            </a:r>
          </a:p>
          <a:p>
            <a:pPr marL="0" indent="0" algn="just">
              <a:buNone/>
            </a:pP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пираясь на установленные причинно-следственные связи, выдвиньте гипотезу о демографической ситуации данной территории через 5 лет  и запишите её.</a:t>
            </a:r>
          </a:p>
          <a:p>
            <a:pPr marL="0" indent="0" algn="just">
              <a:buNone/>
            </a:pP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Время  выполнения 15 минут.</a:t>
            </a:r>
          </a:p>
          <a:p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31273"/>
            <a:ext cx="10363826" cy="537952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sz="3200" cap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посёлке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работают кирпичный завод, </a:t>
            </a:r>
            <a:r>
              <a:rPr lang="ru-RU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асфальто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-бетонный завод, 2 молочно-товарные фермы, молокозавод, колхоз «Светлый путь», средняя школа, детский сад, Дом культуры, поликлиника и стационар на 30 мест, почта,  пекарня, продуктовые и продовольственные магазины. </a:t>
            </a:r>
          </a:p>
          <a:p>
            <a:pPr marL="0" indent="0" algn="just">
              <a:buNone/>
            </a:pP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действует программа  «Молодая семья». Администрация участвует в выполнении национальных проектов «Демография», «Образование».</a:t>
            </a: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8836448"/>
              </p:ext>
            </p:extLst>
          </p:nvPr>
        </p:nvGraphicFramePr>
        <p:xfrm>
          <a:off x="838200" y="296882"/>
          <a:ext cx="10515600" cy="638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5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338274"/>
              </p:ext>
            </p:extLst>
          </p:nvPr>
        </p:nvGraphicFramePr>
        <p:xfrm>
          <a:off x="838200" y="225631"/>
          <a:ext cx="1051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6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27530" y="300784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 ответов</a:t>
            </a:r>
          </a:p>
          <a:p>
            <a:endParaRPr lang="ru-RU" sz="32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99318"/>
              </p:ext>
            </p:extLst>
          </p:nvPr>
        </p:nvGraphicFramePr>
        <p:xfrm>
          <a:off x="273129" y="1087798"/>
          <a:ext cx="11685322" cy="552675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842661">
                  <a:extLst>
                    <a:ext uri="{9D8B030D-6E8A-4147-A177-3AD203B41FA5}">
                      <a16:colId xmlns:a16="http://schemas.microsoft.com/office/drawing/2014/main" val="3830906324"/>
                    </a:ext>
                  </a:extLst>
                </a:gridCol>
                <a:gridCol w="5842661">
                  <a:extLst>
                    <a:ext uri="{9D8B030D-6E8A-4147-A177-3AD203B41FA5}">
                      <a16:colId xmlns:a16="http://schemas.microsoft.com/office/drawing/2014/main" val="887720912"/>
                    </a:ext>
                  </a:extLst>
                </a:gridCol>
              </a:tblGrid>
              <a:tr h="104826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53100"/>
                  </a:ext>
                </a:extLst>
              </a:tr>
              <a:tr h="104826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600199"/>
                  </a:ext>
                </a:extLst>
              </a:tr>
              <a:tr h="104826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6486"/>
                  </a:ext>
                </a:extLst>
              </a:tr>
              <a:tr h="2381966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Гипотеза:</a:t>
                      </a:r>
                    </a:p>
                    <a:p>
                      <a:pPr algn="ctr"/>
                      <a:endParaRPr lang="ru-RU" sz="32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63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5649" y="0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sz="32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13444"/>
              </p:ext>
            </p:extLst>
          </p:nvPr>
        </p:nvGraphicFramePr>
        <p:xfrm>
          <a:off x="190005" y="634476"/>
          <a:ext cx="11720945" cy="6075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288">
                  <a:extLst>
                    <a:ext uri="{9D8B030D-6E8A-4147-A177-3AD203B41FA5}">
                      <a16:colId xmlns:a16="http://schemas.microsoft.com/office/drawing/2014/main" val="2090334282"/>
                    </a:ext>
                  </a:extLst>
                </a:gridCol>
                <a:gridCol w="4229815">
                  <a:extLst>
                    <a:ext uri="{9D8B030D-6E8A-4147-A177-3AD203B41FA5}">
                      <a16:colId xmlns:a16="http://schemas.microsoft.com/office/drawing/2014/main" val="3144603829"/>
                    </a:ext>
                  </a:extLst>
                </a:gridCol>
                <a:gridCol w="5257301">
                  <a:extLst>
                    <a:ext uri="{9D8B030D-6E8A-4147-A177-3AD203B41FA5}">
                      <a16:colId xmlns:a16="http://schemas.microsoft.com/office/drawing/2014/main" val="757978054"/>
                    </a:ext>
                  </a:extLst>
                </a:gridCol>
                <a:gridCol w="1447541">
                  <a:extLst>
                    <a:ext uri="{9D8B030D-6E8A-4147-A177-3AD203B41FA5}">
                      <a16:colId xmlns:a16="http://schemas.microsoft.com/office/drawing/2014/main" val="4264327413"/>
                    </a:ext>
                  </a:extLst>
                </a:gridCol>
              </a:tblGrid>
              <a:tr h="6644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470587"/>
                  </a:ext>
                </a:extLst>
              </a:tr>
              <a:tr h="348052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сформулированы на основе информационного материала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 более причин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34199"/>
                  </a:ext>
                </a:extLst>
              </a:tr>
              <a:tr h="63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причина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41688"/>
                  </a:ext>
                </a:extLst>
              </a:tr>
              <a:tr h="601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сформулированы ИЛИ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соответствуют материалу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045982"/>
                  </a:ext>
                </a:extLst>
              </a:tr>
              <a:tr h="348052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 сформулировано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15894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934180"/>
                  </a:ext>
                </a:extLst>
              </a:tr>
              <a:tr h="348052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причин и следствия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 соответствует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причинам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478518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 соответствует одной причине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87253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 не соответствует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389010"/>
                  </a:ext>
                </a:extLst>
              </a:tr>
              <a:tr h="348052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 сформулирована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14241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39737"/>
                  </a:ext>
                </a:extLst>
              </a:tr>
              <a:tr h="348052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гипотезы причинно-следственной связи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73879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соответствует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857801"/>
                  </a:ext>
                </a:extLst>
              </a:tr>
              <a:tr h="348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99882"/>
                  </a:ext>
                </a:extLst>
              </a:tr>
              <a:tr h="348052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баллов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1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148</TotalTime>
  <Words>339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Tw Cen MT</vt:lpstr>
      <vt:lpstr>Капля</vt:lpstr>
      <vt:lpstr>МБОУ «Кишертская СОШ имени Л. П. Дробышевского»</vt:lpstr>
      <vt:lpstr>Контрольное мероприятие оценивания    метапредметного результата    «Умение формулировать гипотезу на    основе установления    причинно-следственных связей»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14</cp:revision>
  <dcterms:created xsi:type="dcterms:W3CDTF">2020-05-26T10:21:37Z</dcterms:created>
  <dcterms:modified xsi:type="dcterms:W3CDTF">2020-05-26T12:49:50Z</dcterms:modified>
</cp:coreProperties>
</file>