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1" r:id="rId5"/>
    <p:sldId id="259" r:id="rId6"/>
    <p:sldId id="260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92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3C525-EEF0-44F3-B454-C62AEBB66A0C}" type="datetimeFigureOut">
              <a:rPr lang="ru-RU" smtClean="0"/>
              <a:t>04.09.2019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512C63-1EFC-49C5-B958-5A2405F2E2E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3C525-EEF0-44F3-B454-C62AEBB66A0C}" type="datetimeFigureOut">
              <a:rPr lang="ru-RU" smtClean="0"/>
              <a:t>04.09.2019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512C63-1EFC-49C5-B958-5A2405F2E2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3C525-EEF0-44F3-B454-C62AEBB66A0C}" type="datetimeFigureOut">
              <a:rPr lang="ru-RU" smtClean="0"/>
              <a:t>04.09.2019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512C63-1EFC-49C5-B958-5A2405F2E2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3C525-EEF0-44F3-B454-C62AEBB66A0C}" type="datetimeFigureOut">
              <a:rPr lang="ru-RU" smtClean="0"/>
              <a:t>04.09.2019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512C63-1EFC-49C5-B958-5A2405F2E2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3C525-EEF0-44F3-B454-C62AEBB66A0C}" type="datetimeFigureOut">
              <a:rPr lang="ru-RU" smtClean="0"/>
              <a:t>04.09.2019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512C63-1EFC-49C5-B958-5A2405F2E2E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3C525-EEF0-44F3-B454-C62AEBB66A0C}" type="datetimeFigureOut">
              <a:rPr lang="ru-RU" smtClean="0"/>
              <a:t>04.09.2019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512C63-1EFC-49C5-B958-5A2405F2E2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3C525-EEF0-44F3-B454-C62AEBB66A0C}" type="datetimeFigureOut">
              <a:rPr lang="ru-RU" smtClean="0"/>
              <a:t>04.09.2019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512C63-1EFC-49C5-B958-5A2405F2E2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3C525-EEF0-44F3-B454-C62AEBB66A0C}" type="datetimeFigureOut">
              <a:rPr lang="ru-RU" smtClean="0"/>
              <a:t>04.09.2019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512C63-1EFC-49C5-B958-5A2405F2E2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3C525-EEF0-44F3-B454-C62AEBB66A0C}" type="datetimeFigureOut">
              <a:rPr lang="ru-RU" smtClean="0"/>
              <a:t>04.09.2019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512C63-1EFC-49C5-B958-5A2405F2E2E5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3C525-EEF0-44F3-B454-C62AEBB66A0C}" type="datetimeFigureOut">
              <a:rPr lang="ru-RU" smtClean="0"/>
              <a:t>04.09.2019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512C63-1EFC-49C5-B958-5A2405F2E2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D3C525-EEF0-44F3-B454-C62AEBB66A0C}" type="datetimeFigureOut">
              <a:rPr lang="ru-RU" smtClean="0"/>
              <a:t>04.09.2019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512C63-1EFC-49C5-B958-5A2405F2E2E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8D3C525-EEF0-44F3-B454-C62AEBB66A0C}" type="datetimeFigureOut">
              <a:rPr lang="ru-RU" smtClean="0"/>
              <a:t>04.09.2019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B512C63-1EFC-49C5-B958-5A2405F2E2E5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5400" y="359898"/>
            <a:ext cx="7543800" cy="21547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Метод проектов – технология </a:t>
            </a:r>
            <a:r>
              <a:rPr lang="ru-RU" dirty="0" err="1" smtClean="0"/>
              <a:t>компетентностно-ориентированного</a:t>
            </a:r>
            <a:r>
              <a:rPr lang="ru-RU" dirty="0" smtClean="0"/>
              <a:t> образования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2743200"/>
            <a:ext cx="7406640" cy="1752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Информацию обработала Антипина А.Р.</a:t>
            </a:r>
            <a:endParaRPr lang="ru-RU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900" dirty="0">
                <a:solidFill>
                  <a:srgbClr val="444D26"/>
                </a:solidFill>
                <a:effectLst/>
                <a:latin typeface="Corbel" pitchFamily="34" charset="0"/>
              </a:rPr>
              <a:t>Ресурсы</a:t>
            </a:r>
            <a:endParaRPr lang="ru-RU" sz="3900" dirty="0">
              <a:latin typeface="Corbe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295400"/>
            <a:ext cx="7498080" cy="5181600"/>
          </a:xfrm>
        </p:spPr>
        <p:txBody>
          <a:bodyPr>
            <a:normAutofit lnSpcReduction="10000"/>
          </a:bodyPr>
          <a:lstStyle/>
          <a:p>
            <a:pPr lvl="0" indent="-365760">
              <a:spcBef>
                <a:spcPct val="20000"/>
              </a:spcBef>
              <a:buClr>
                <a:srgbClr val="A5B592"/>
              </a:buClr>
              <a:buSzTx/>
              <a:buFont typeface="Wingdings" pitchFamily="2" charset="2"/>
              <a:buChar char=""/>
            </a:pPr>
            <a:r>
              <a:rPr lang="ru-RU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orbel" pitchFamily="34" charset="0"/>
              </a:rPr>
              <a:t>Внешние:</a:t>
            </a:r>
            <a:endParaRPr lang="ru-RU" b="1" dirty="0">
              <a:solidFill>
                <a:prstClr val="black">
                  <a:lumMod val="85000"/>
                  <a:lumOff val="15000"/>
                </a:prstClr>
              </a:solidFill>
              <a:latin typeface="Corbel" pitchFamily="34" charset="0"/>
            </a:endParaRPr>
          </a:p>
          <a:p>
            <a:pPr lvl="0" indent="-365760">
              <a:spcBef>
                <a:spcPct val="20000"/>
              </a:spcBef>
              <a:buClr>
                <a:srgbClr val="A5B592"/>
              </a:buClr>
              <a:buSzTx/>
              <a:buFont typeface="Wingdings" pitchFamily="2" charset="2"/>
              <a:buChar char=""/>
            </a:pPr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  <a:latin typeface="Corbel" pitchFamily="34" charset="0"/>
              </a:rPr>
              <a:t>Предприятия экономической </a:t>
            </a: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orbel" pitchFamily="34" charset="0"/>
              </a:rPr>
              <a:t>сферы (</a:t>
            </a:r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  <a:latin typeface="Corbel" pitchFamily="34" charset="0"/>
              </a:rPr>
              <a:t>фирмы, банки, транспорт, промышленные предприятия</a:t>
            </a: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orbel" pitchFamily="34" charset="0"/>
              </a:rPr>
              <a:t>);</a:t>
            </a:r>
            <a:endParaRPr lang="ru-RU" dirty="0">
              <a:solidFill>
                <a:prstClr val="black">
                  <a:lumMod val="85000"/>
                  <a:lumOff val="15000"/>
                </a:prstClr>
              </a:solidFill>
              <a:latin typeface="Corbel" pitchFamily="34" charset="0"/>
            </a:endParaRPr>
          </a:p>
          <a:p>
            <a:pPr lvl="0" indent="-365760">
              <a:spcBef>
                <a:spcPct val="20000"/>
              </a:spcBef>
              <a:buClr>
                <a:srgbClr val="A5B592"/>
              </a:buClr>
              <a:buSzTx/>
              <a:buFont typeface="Wingdings" pitchFamily="2" charset="2"/>
              <a:buChar char=""/>
            </a:pPr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  <a:latin typeface="Corbel" pitchFamily="34" charset="0"/>
              </a:rPr>
              <a:t>Учреждения социальной </a:t>
            </a: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orbel" pitchFamily="34" charset="0"/>
              </a:rPr>
              <a:t>сферы (</a:t>
            </a:r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  <a:latin typeface="Corbel" pitchFamily="34" charset="0"/>
              </a:rPr>
              <a:t>учреждения здравоохранения, социальные учреждения, учреждения культуры, учреждения досуга и спорта</a:t>
            </a:r>
          </a:p>
          <a:p>
            <a:pPr lvl="0" indent="-365760">
              <a:spcBef>
                <a:spcPct val="20000"/>
              </a:spcBef>
              <a:buClr>
                <a:srgbClr val="A5B592"/>
              </a:buClr>
              <a:buSzTx/>
              <a:buFont typeface="Wingdings" pitchFamily="2" charset="2"/>
              <a:buChar char=""/>
            </a:pP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orbel" pitchFamily="34" charset="0"/>
              </a:rPr>
              <a:t>СМИ);</a:t>
            </a:r>
            <a:endParaRPr lang="ru-RU" dirty="0">
              <a:solidFill>
                <a:prstClr val="black">
                  <a:lumMod val="85000"/>
                  <a:lumOff val="15000"/>
                </a:prstClr>
              </a:solidFill>
              <a:latin typeface="Corbel" pitchFamily="34" charset="0"/>
            </a:endParaRPr>
          </a:p>
          <a:p>
            <a:pPr lvl="0" indent="-365760">
              <a:spcBef>
                <a:spcPct val="20000"/>
              </a:spcBef>
              <a:buClr>
                <a:srgbClr val="A5B592"/>
              </a:buClr>
              <a:buSzTx/>
              <a:buFont typeface="Wingdings" pitchFamily="2" charset="2"/>
              <a:buChar char=""/>
            </a:pPr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  <a:latin typeface="Corbel" pitchFamily="34" charset="0"/>
              </a:rPr>
              <a:t>Общественные </a:t>
            </a: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orbel" pitchFamily="34" charset="0"/>
              </a:rPr>
              <a:t>организации.</a:t>
            </a:r>
            <a:endParaRPr lang="ru-RU" dirty="0">
              <a:solidFill>
                <a:prstClr val="black">
                  <a:lumMod val="85000"/>
                  <a:lumOff val="15000"/>
                </a:prstClr>
              </a:solidFill>
              <a:latin typeface="Corbel" pitchFamily="34" charset="0"/>
            </a:endParaRPr>
          </a:p>
          <a:p>
            <a:endParaRPr lang="ru-RU" sz="3500" dirty="0"/>
          </a:p>
        </p:txBody>
      </p:sp>
    </p:spTree>
    <p:extLst>
      <p:ext uri="{BB962C8B-B14F-4D97-AF65-F5344CB8AC3E}">
        <p14:creationId xmlns:p14="http://schemas.microsoft.com/office/powerpoint/2010/main" val="32852854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0" y="914400"/>
            <a:ext cx="7498080" cy="4800600"/>
          </a:xfrm>
        </p:spPr>
        <p:txBody>
          <a:bodyPr/>
          <a:lstStyle/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b="1" dirty="0">
                <a:solidFill>
                  <a:prstClr val="black"/>
                </a:solidFill>
                <a:latin typeface="Corbel" pitchFamily="34" charset="0"/>
              </a:rPr>
              <a:t>Внутренние:</a:t>
            </a:r>
          </a:p>
          <a:p>
            <a:pPr marL="457200" indent="-457200">
              <a:spcBef>
                <a:spcPts val="0"/>
              </a:spcBef>
              <a:buClrTx/>
              <a:buSzTx/>
            </a:pPr>
            <a:r>
              <a:rPr lang="ru-RU" dirty="0" smtClean="0">
                <a:solidFill>
                  <a:prstClr val="black"/>
                </a:solidFill>
                <a:latin typeface="Corbel" pitchFamily="34" charset="0"/>
              </a:rPr>
              <a:t>Факультативы;</a:t>
            </a:r>
            <a:endParaRPr lang="ru-RU" dirty="0">
              <a:solidFill>
                <a:prstClr val="black"/>
              </a:solidFill>
              <a:latin typeface="Corbel" pitchFamily="34" charset="0"/>
            </a:endParaRPr>
          </a:p>
          <a:p>
            <a:pPr marL="457200" indent="-457200">
              <a:spcBef>
                <a:spcPts val="0"/>
              </a:spcBef>
              <a:buClrTx/>
              <a:buSzTx/>
            </a:pPr>
            <a:r>
              <a:rPr lang="ru-RU" dirty="0" smtClean="0">
                <a:solidFill>
                  <a:prstClr val="black"/>
                </a:solidFill>
                <a:latin typeface="Corbel" pitchFamily="34" charset="0"/>
              </a:rPr>
              <a:t>Игры;</a:t>
            </a:r>
            <a:endParaRPr lang="ru-RU" dirty="0">
              <a:solidFill>
                <a:prstClr val="black"/>
              </a:solidFill>
              <a:latin typeface="Corbel" pitchFamily="34" charset="0"/>
            </a:endParaRPr>
          </a:p>
          <a:p>
            <a:pPr marL="457200" indent="-457200">
              <a:spcBef>
                <a:spcPts val="0"/>
              </a:spcBef>
              <a:buClrTx/>
              <a:buSzTx/>
            </a:pPr>
            <a:r>
              <a:rPr lang="ru-RU" dirty="0">
                <a:solidFill>
                  <a:prstClr val="black"/>
                </a:solidFill>
                <a:latin typeface="Corbel" pitchFamily="34" charset="0"/>
              </a:rPr>
              <a:t>Образовательные </a:t>
            </a:r>
            <a:r>
              <a:rPr lang="ru-RU" dirty="0" smtClean="0">
                <a:solidFill>
                  <a:prstClr val="black"/>
                </a:solidFill>
                <a:latin typeface="Corbel" pitchFamily="34" charset="0"/>
              </a:rPr>
              <a:t>экспедиции;</a:t>
            </a:r>
            <a:endParaRPr lang="ru-RU" dirty="0">
              <a:solidFill>
                <a:prstClr val="black"/>
              </a:solidFill>
              <a:latin typeface="Corbel" pitchFamily="34" charset="0"/>
            </a:endParaRPr>
          </a:p>
          <a:p>
            <a:pPr marL="457200" indent="-457200">
              <a:spcBef>
                <a:spcPts val="0"/>
              </a:spcBef>
              <a:buClrTx/>
              <a:buSzTx/>
            </a:pPr>
            <a:r>
              <a:rPr lang="ru-RU" dirty="0">
                <a:solidFill>
                  <a:prstClr val="black"/>
                </a:solidFill>
                <a:latin typeface="Corbel" pitchFamily="34" charset="0"/>
              </a:rPr>
              <a:t>Олимпиады, конкурсы, марафоны, </a:t>
            </a:r>
            <a:r>
              <a:rPr lang="ru-RU" dirty="0" err="1" smtClean="0">
                <a:solidFill>
                  <a:prstClr val="black"/>
                </a:solidFill>
                <a:latin typeface="Corbel" pitchFamily="34" charset="0"/>
              </a:rPr>
              <a:t>хакатоны</a:t>
            </a:r>
            <a:r>
              <a:rPr lang="ru-RU" dirty="0" smtClean="0">
                <a:solidFill>
                  <a:prstClr val="black"/>
                </a:solidFill>
                <a:latin typeface="Corbel" pitchFamily="34" charset="0"/>
              </a:rPr>
              <a:t>;</a:t>
            </a:r>
            <a:endParaRPr lang="ru-RU" dirty="0">
              <a:solidFill>
                <a:prstClr val="black"/>
              </a:solidFill>
              <a:latin typeface="Corbel" pitchFamily="34" charset="0"/>
            </a:endParaRPr>
          </a:p>
          <a:p>
            <a:pPr marL="457200" indent="-457200">
              <a:spcBef>
                <a:spcPts val="0"/>
              </a:spcBef>
              <a:buClrTx/>
              <a:buSzTx/>
            </a:pPr>
            <a:r>
              <a:rPr lang="ru-RU" dirty="0">
                <a:solidFill>
                  <a:prstClr val="black"/>
                </a:solidFill>
                <a:latin typeface="Corbel" pitchFamily="34" charset="0"/>
              </a:rPr>
              <a:t>Ученическое научное </a:t>
            </a:r>
            <a:r>
              <a:rPr lang="ru-RU" dirty="0" smtClean="0">
                <a:solidFill>
                  <a:prstClr val="black"/>
                </a:solidFill>
                <a:latin typeface="Corbel" pitchFamily="34" charset="0"/>
              </a:rPr>
              <a:t>общество.</a:t>
            </a:r>
            <a:endParaRPr lang="ru-RU" dirty="0">
              <a:solidFill>
                <a:prstClr val="black"/>
              </a:solidFill>
              <a:latin typeface="Corbel" pitchFamily="34" charset="0"/>
            </a:endParaRPr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70088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8720" y="152400"/>
            <a:ext cx="7498080" cy="190500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3600" b="1" dirty="0" smtClean="0">
                <a:solidFill>
                  <a:srgbClr val="FEFAC9">
                    <a:lumMod val="10000"/>
                  </a:srgbClr>
                </a:solidFill>
                <a:effectLst/>
                <a:latin typeface="Corbel" pitchFamily="34" charset="0"/>
                <a:ea typeface="+mn-ea"/>
                <a:cs typeface="+mn-cs"/>
              </a:rPr>
              <a:t>Как организуется проектная деятельность?</a:t>
            </a:r>
            <a:br>
              <a:rPr lang="ru-RU" sz="3600" b="1" dirty="0" smtClean="0">
                <a:solidFill>
                  <a:srgbClr val="FEFAC9">
                    <a:lumMod val="10000"/>
                  </a:srgbClr>
                </a:solidFill>
                <a:effectLst/>
                <a:latin typeface="Corbel" pitchFamily="34" charset="0"/>
                <a:ea typeface="+mn-ea"/>
                <a:cs typeface="+mn-cs"/>
              </a:rPr>
            </a:br>
            <a:r>
              <a:rPr lang="ru-RU" sz="3600" b="1" dirty="0" smtClean="0">
                <a:solidFill>
                  <a:srgbClr val="FEFAC9">
                    <a:lumMod val="10000"/>
                  </a:srgbClr>
                </a:solidFill>
                <a:effectLst/>
                <a:latin typeface="Corbel" pitchFamily="34" charset="0"/>
                <a:ea typeface="+mn-ea"/>
                <a:cs typeface="+mn-cs"/>
              </a:rPr>
              <a:t>Вариант 1</a:t>
            </a:r>
            <a:r>
              <a:rPr lang="ru-RU" sz="3200" b="1" i="1" dirty="0" smtClean="0">
                <a:solidFill>
                  <a:srgbClr val="FEFAC9">
                    <a:lumMod val="10000"/>
                  </a:srgbClr>
                </a:solidFill>
                <a:effectLst/>
                <a:latin typeface="Times New Roman"/>
                <a:ea typeface="+mn-ea"/>
                <a:cs typeface="+mn-cs"/>
              </a:rPr>
              <a:t/>
            </a:r>
            <a:br>
              <a:rPr lang="ru-RU" sz="3200" b="1" i="1" dirty="0" smtClean="0">
                <a:solidFill>
                  <a:srgbClr val="FEFAC9">
                    <a:lumMod val="10000"/>
                  </a:srgbClr>
                </a:solidFill>
                <a:effectLst/>
                <a:latin typeface="Times New Roman"/>
                <a:ea typeface="+mn-ea"/>
                <a:cs typeface="+mn-cs"/>
              </a:rPr>
            </a:b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3356" y="1600200"/>
            <a:ext cx="7498080" cy="2514600"/>
          </a:xfrm>
        </p:spPr>
        <p:txBody>
          <a:bodyPr>
            <a:normAutofit lnSpcReduction="10000"/>
          </a:bodyPr>
          <a:lstStyle/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dirty="0" smtClean="0">
                <a:solidFill>
                  <a:srgbClr val="FEFAC9">
                    <a:lumMod val="10000"/>
                  </a:srgbClr>
                </a:solidFill>
                <a:latin typeface="Corbel" pitchFamily="34" charset="0"/>
              </a:rPr>
              <a:t>Подходит </a:t>
            </a:r>
            <a:r>
              <a:rPr lang="ru-RU" dirty="0">
                <a:solidFill>
                  <a:srgbClr val="FEFAC9">
                    <a:lumMod val="10000"/>
                  </a:srgbClr>
                </a:solidFill>
                <a:latin typeface="Corbel" pitchFamily="34" charset="0"/>
              </a:rPr>
              <a:t>для школ, в которых еще не выстроена система проектной деятельности, т. е. большинство учащихся не имеют теоретической подготовки опыта </a:t>
            </a:r>
            <a:r>
              <a:rPr lang="ru-RU" dirty="0" smtClean="0">
                <a:solidFill>
                  <a:srgbClr val="FEFAC9">
                    <a:lumMod val="10000"/>
                  </a:srgbClr>
                </a:solidFill>
                <a:latin typeface="Corbel" pitchFamily="34" charset="0"/>
              </a:rPr>
              <a:t>проектирования.</a:t>
            </a:r>
            <a:endParaRPr lang="ru-RU" dirty="0">
              <a:solidFill>
                <a:srgbClr val="FEFAC9">
                  <a:lumMod val="10000"/>
                </a:srgbClr>
              </a:solidFill>
              <a:latin typeface="Corbel" pitchFamily="34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47800" y="3886200"/>
            <a:ext cx="7239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solidFill>
                  <a:prstClr val="black"/>
                </a:solidFill>
                <a:latin typeface="Corbel" pitchFamily="34" charset="0"/>
              </a:rPr>
              <a:t>Вариант </a:t>
            </a:r>
            <a:r>
              <a:rPr lang="ru-RU" sz="3200" b="1" dirty="0" smtClean="0">
                <a:solidFill>
                  <a:prstClr val="black"/>
                </a:solidFill>
                <a:latin typeface="Corbel" pitchFamily="34" charset="0"/>
              </a:rPr>
              <a:t>2</a:t>
            </a:r>
          </a:p>
          <a:p>
            <a:pPr lvl="0"/>
            <a:r>
              <a:rPr lang="ru-RU" sz="3200" dirty="0" smtClean="0">
                <a:solidFill>
                  <a:prstClr val="black"/>
                </a:solidFill>
                <a:latin typeface="Corbel" pitchFamily="34" charset="0"/>
              </a:rPr>
              <a:t>Подходит </a:t>
            </a:r>
            <a:r>
              <a:rPr lang="ru-RU" sz="3200" dirty="0">
                <a:solidFill>
                  <a:prstClr val="black"/>
                </a:solidFill>
                <a:latin typeface="Corbel" pitchFamily="34" charset="0"/>
              </a:rPr>
              <a:t>для школ, в которых учащиеся имеют небольшой опыт </a:t>
            </a:r>
            <a:r>
              <a:rPr lang="ru-RU" sz="3200" dirty="0" smtClean="0">
                <a:solidFill>
                  <a:prstClr val="black"/>
                </a:solidFill>
                <a:latin typeface="Corbel" pitchFamily="34" charset="0"/>
              </a:rPr>
              <a:t>проектирования.</a:t>
            </a:r>
            <a:endParaRPr lang="ru-RU" sz="3200" dirty="0">
              <a:solidFill>
                <a:prstClr val="black"/>
              </a:solidFill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108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0" y="304800"/>
            <a:ext cx="7498080" cy="3733800"/>
          </a:xfrm>
        </p:spPr>
        <p:txBody>
          <a:bodyPr/>
          <a:lstStyle/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b="1" dirty="0">
                <a:solidFill>
                  <a:prstClr val="black"/>
                </a:solidFill>
                <a:latin typeface="Corbel" pitchFamily="34" charset="0"/>
              </a:rPr>
              <a:t>Вариант 3</a:t>
            </a:r>
          </a:p>
          <a:p>
            <a:pPr marL="0" lvl="0" indent="0" algn="just">
              <a:spcBef>
                <a:spcPts val="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Corbel" pitchFamily="34" charset="0"/>
              </a:rPr>
              <a:t>В школе уже сложилась система реализации проектной деятельности, теоретической базы по проектной деятельности достаточно, чтобы под руководством педагога реализовать индивидуальный проект.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95400" y="4267200"/>
            <a:ext cx="7467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solidFill>
                  <a:prstClr val="black"/>
                </a:solidFill>
                <a:latin typeface="Corbel" pitchFamily="34" charset="0"/>
              </a:rPr>
              <a:t>Вариант 4</a:t>
            </a:r>
          </a:p>
          <a:p>
            <a:pPr lvl="0"/>
            <a:r>
              <a:rPr lang="ru-RU" sz="3200" dirty="0">
                <a:solidFill>
                  <a:prstClr val="black"/>
                </a:solidFill>
                <a:latin typeface="Corbel" pitchFamily="34" charset="0"/>
              </a:rPr>
              <a:t>Разрабатывается школой </a:t>
            </a:r>
            <a:r>
              <a:rPr lang="ru-RU" sz="3200" dirty="0" smtClean="0">
                <a:solidFill>
                  <a:prstClr val="black"/>
                </a:solidFill>
                <a:latin typeface="Corbel" pitchFamily="34" charset="0"/>
              </a:rPr>
              <a:t>самостоятельно.</a:t>
            </a:r>
            <a:endParaRPr lang="ru-RU" sz="3200" dirty="0">
              <a:solidFill>
                <a:prstClr val="black"/>
              </a:solidFill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959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2057400"/>
            <a:ext cx="6500553" cy="1143000"/>
          </a:xfrm>
        </p:spPr>
        <p:txBody>
          <a:bodyPr>
            <a:normAutofit/>
          </a:bodyPr>
          <a:lstStyle/>
          <a:p>
            <a:pPr algn="r"/>
            <a:r>
              <a:rPr lang="ru-RU" sz="3200" dirty="0" smtClean="0"/>
              <a:t>Информация обработана Обориной И.Н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9200" y="457200"/>
            <a:ext cx="7498080" cy="1752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Сопровождение</a:t>
            </a:r>
            <a:r>
              <a:rPr lang="ru-RU" sz="3900" b="1" dirty="0">
                <a:ea typeface="+mj-ea"/>
                <a:cs typeface="+mj-cs"/>
              </a:rPr>
              <a:t> </a:t>
            </a:r>
            <a:r>
              <a:rPr lang="ru-RU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индивидуального проекта</a:t>
            </a:r>
            <a:endParaRPr lang="ru-RU" sz="3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263416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900" b="1" dirty="0" smtClean="0">
                <a:solidFill>
                  <a:schemeClr val="tx1"/>
                </a:solidFill>
                <a:effectLst/>
              </a:rPr>
              <a:t>Сопровождение</a:t>
            </a:r>
            <a:endParaRPr lang="ru-RU" sz="39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</a:rPr>
              <a:t>«метод, создающий условия для выбора оптимальных решений в различных ситуациях жизненного самоопределения обучающихся». 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</a:rPr>
              <a:t>«обучение выбору, создание поля развития, укрепление «внутреннего «Я» человека. </a:t>
            </a:r>
          </a:p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</a:rPr>
              <a:t>                                             </a:t>
            </a:r>
            <a:r>
              <a:rPr lang="ru-RU" dirty="0" smtClean="0">
                <a:solidFill>
                  <a:prstClr val="black"/>
                </a:solidFill>
              </a:rPr>
              <a:t> Е.И</a:t>
            </a:r>
            <a:r>
              <a:rPr lang="ru-RU" dirty="0">
                <a:solidFill>
                  <a:prstClr val="black"/>
                </a:solidFill>
              </a:rPr>
              <a:t>. </a:t>
            </a:r>
            <a:r>
              <a:rPr lang="ru-RU" dirty="0" smtClean="0">
                <a:solidFill>
                  <a:prstClr val="black"/>
                </a:solidFill>
              </a:rPr>
              <a:t>Казакова</a:t>
            </a: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87539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7638288" cy="1143000"/>
          </a:xfrm>
        </p:spPr>
        <p:txBody>
          <a:bodyPr>
            <a:normAutofit/>
          </a:bodyPr>
          <a:lstStyle/>
          <a:p>
            <a:pPr algn="ctr"/>
            <a:r>
              <a:rPr lang="ru-RU" sz="3900" b="1" dirty="0">
                <a:solidFill>
                  <a:schemeClr val="tx1"/>
                </a:solidFill>
                <a:effectLst/>
              </a:rPr>
              <a:t>Педагогическое сопровождение</a:t>
            </a:r>
            <a:endParaRPr lang="ru-RU" sz="39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</a:rPr>
              <a:t>«процесс заинтересованного наблюдения, консультирования, личностного участия, поощрения максимальной самостоятельности, </a:t>
            </a:r>
            <a:r>
              <a:rPr lang="ru-RU" dirty="0" smtClean="0">
                <a:solidFill>
                  <a:prstClr val="black"/>
                </a:solidFill>
              </a:rPr>
              <a:t>проявляющейся </a:t>
            </a:r>
            <a:r>
              <a:rPr lang="ru-RU" dirty="0">
                <a:solidFill>
                  <a:prstClr val="black"/>
                </a:solidFill>
              </a:rPr>
              <a:t>в активности обучающегося».</a:t>
            </a:r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87776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900" b="1" dirty="0">
                <a:solidFill>
                  <a:schemeClr val="tx1"/>
                </a:solidFill>
                <a:effectLst/>
              </a:rPr>
              <a:t>Методы </a:t>
            </a:r>
            <a:r>
              <a:rPr lang="ru-RU" sz="3900" b="1" dirty="0" smtClean="0">
                <a:solidFill>
                  <a:schemeClr val="tx1"/>
                </a:solidFill>
                <a:effectLst/>
              </a:rPr>
              <a:t>педагогического  </a:t>
            </a:r>
            <a:r>
              <a:rPr lang="ru-RU" sz="3900" b="1" dirty="0">
                <a:solidFill>
                  <a:schemeClr val="tx1"/>
                </a:solidFill>
                <a:effectLst/>
              </a:rPr>
              <a:t>сопровождения</a:t>
            </a:r>
            <a:endParaRPr lang="ru-RU" sz="39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/>
              <a:t>Консультирование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(индивидуальное, групповое</a:t>
            </a:r>
            <a:r>
              <a:rPr lang="ru-RU" dirty="0" smtClean="0">
                <a:solidFill>
                  <a:prstClr val="black"/>
                </a:solidFill>
              </a:rPr>
              <a:t>);</a:t>
            </a:r>
            <a:endParaRPr lang="ru-RU" dirty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/>
              <a:t>Наблюдение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(включенное, </a:t>
            </a:r>
            <a:r>
              <a:rPr lang="ru-RU" dirty="0" err="1">
                <a:solidFill>
                  <a:prstClr val="black"/>
                </a:solidFill>
              </a:rPr>
              <a:t>невключенное</a:t>
            </a:r>
            <a:r>
              <a:rPr lang="ru-RU" dirty="0" smtClean="0">
                <a:solidFill>
                  <a:prstClr val="black"/>
                </a:solidFill>
              </a:rPr>
              <a:t>).</a:t>
            </a: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62342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609600"/>
            <a:ext cx="7943088" cy="15541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effectLst/>
              </a:rPr>
              <a:t>Основной инструмент педагогического консультирования - вопрос</a:t>
            </a:r>
            <a:r>
              <a:rPr lang="ru-RU" sz="4400" b="1" dirty="0">
                <a:solidFill>
                  <a:srgbClr val="0070C0"/>
                </a:solidFill>
                <a:effectLst/>
                <a:latin typeface="Calibri"/>
              </a:rPr>
              <a:t/>
            </a:r>
            <a:br>
              <a:rPr lang="ru-RU" sz="4400" b="1" dirty="0">
                <a:solidFill>
                  <a:srgbClr val="0070C0"/>
                </a:solidFill>
                <a:effectLst/>
                <a:latin typeface="Calibri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133600"/>
            <a:ext cx="7498080" cy="4495800"/>
          </a:xfrm>
        </p:spPr>
        <p:txBody>
          <a:bodyPr>
            <a:normAutofit fontScale="77500" lnSpcReduction="20000"/>
          </a:bodyPr>
          <a:lstStyle/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3800" dirty="0">
                <a:solidFill>
                  <a:srgbClr val="C00000"/>
                </a:solidFill>
              </a:rPr>
              <a:t>Закрытые вопросы- </a:t>
            </a:r>
            <a:r>
              <a:rPr lang="ru-RU" sz="3800" dirty="0">
                <a:solidFill>
                  <a:prstClr val="black"/>
                </a:solidFill>
              </a:rPr>
              <a:t>«Ты просмотрел источники для своего проекта?»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3800" dirty="0">
                <a:solidFill>
                  <a:prstClr val="black"/>
                </a:solidFill>
              </a:rPr>
              <a:t> </a:t>
            </a:r>
            <a:r>
              <a:rPr lang="ru-RU" sz="3800" dirty="0">
                <a:solidFill>
                  <a:srgbClr val="C00000"/>
                </a:solidFill>
              </a:rPr>
              <a:t>Открытые вопросы- </a:t>
            </a:r>
            <a:r>
              <a:rPr lang="ru-RU" sz="3800" dirty="0">
                <a:solidFill>
                  <a:prstClr val="black"/>
                </a:solidFill>
              </a:rPr>
              <a:t>«Какие ресурсы понадобятся для выполнения проекта?»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3800" dirty="0">
                <a:solidFill>
                  <a:srgbClr val="C00000"/>
                </a:solidFill>
              </a:rPr>
              <a:t>Альтернативные вопросы-</a:t>
            </a:r>
            <a:r>
              <a:rPr lang="ru-RU" sz="3800" dirty="0">
                <a:solidFill>
                  <a:prstClr val="black"/>
                </a:solidFill>
              </a:rPr>
              <a:t> «Тебе удобно встретиться в понедельник или среду?»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3800" dirty="0">
                <a:solidFill>
                  <a:srgbClr val="C00000"/>
                </a:solidFill>
              </a:rPr>
              <a:t>Уточняющие вопросы- </a:t>
            </a:r>
            <a:r>
              <a:rPr lang="ru-RU" sz="3800" dirty="0">
                <a:solidFill>
                  <a:prstClr val="black"/>
                </a:solidFill>
              </a:rPr>
              <a:t>«Я правильно поняла, что тебе помогли определиться с идеей проекта?»</a:t>
            </a:r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43938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0" y="914400"/>
            <a:ext cx="7498080" cy="4800600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srgbClr val="C00000"/>
                </a:solidFill>
              </a:rPr>
              <a:t>Проверочные вопросы- </a:t>
            </a:r>
            <a:r>
              <a:rPr lang="ru-RU" dirty="0">
                <a:solidFill>
                  <a:prstClr val="black"/>
                </a:solidFill>
              </a:rPr>
              <a:t>«Как бы ты оценил свою работу?»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srgbClr val="C00000"/>
                </a:solidFill>
              </a:rPr>
              <a:t>Оценочные вопросы- </a:t>
            </a:r>
            <a:r>
              <a:rPr lang="ru-RU" dirty="0">
                <a:solidFill>
                  <a:prstClr val="black"/>
                </a:solidFill>
              </a:rPr>
              <a:t>«Неужели ты не знаешь таких элементарных вещей?»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srgbClr val="C00000"/>
                </a:solidFill>
              </a:rPr>
              <a:t>Директивные вопросы- </a:t>
            </a:r>
            <a:r>
              <a:rPr lang="ru-RU" dirty="0">
                <a:solidFill>
                  <a:prstClr val="black"/>
                </a:solidFill>
              </a:rPr>
              <a:t>«Может, ты сделаешь это к пятнице?»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srgbClr val="C00000"/>
                </a:solidFill>
              </a:rPr>
              <a:t>Резюмирующие вопросы- </a:t>
            </a:r>
            <a:r>
              <a:rPr lang="ru-RU" dirty="0">
                <a:solidFill>
                  <a:prstClr val="black"/>
                </a:solidFill>
              </a:rPr>
              <a:t>«Я правильно поняла, что …?»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0949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такое проект?</a:t>
            </a:r>
            <a:br>
              <a:rPr lang="ru-RU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Проект – это </a:t>
            </a:r>
            <a:r>
              <a:rPr lang="ru-RU" dirty="0" smtClean="0"/>
              <a:t>«брошенный вперед» - образ будущего результата, последовательность шагов по его получению, получение продукта. 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900" b="1" dirty="0">
                <a:solidFill>
                  <a:schemeClr val="tx1"/>
                </a:solidFill>
                <a:effectLst/>
              </a:rPr>
              <a:t>Наблюдение</a:t>
            </a:r>
            <a:endParaRPr lang="ru-RU" sz="39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srgbClr val="C00000"/>
                </a:solidFill>
              </a:rPr>
              <a:t>Включенное наблюдение </a:t>
            </a:r>
            <a:r>
              <a:rPr lang="ru-RU" dirty="0">
                <a:solidFill>
                  <a:prstClr val="black"/>
                </a:solidFill>
              </a:rPr>
              <a:t>– наблюдение изнутри, когда педагог становится равноправным участником деятельности.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 err="1" smtClean="0">
                <a:solidFill>
                  <a:srgbClr val="C00000"/>
                </a:solidFill>
              </a:rPr>
              <a:t>Невключенное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наблюдение </a:t>
            </a:r>
            <a:r>
              <a:rPr lang="ru-RU" dirty="0">
                <a:solidFill>
                  <a:prstClr val="black"/>
                </a:solidFill>
              </a:rPr>
              <a:t>– наблюдение со стороны, когда педагог не включаясь в деятельность ученика, наблюдает за ходом его проектной </a:t>
            </a:r>
            <a:r>
              <a:rPr lang="ru-RU" dirty="0" smtClean="0">
                <a:solidFill>
                  <a:prstClr val="black"/>
                </a:solidFill>
              </a:rPr>
              <a:t>деятельности</a:t>
            </a:r>
            <a:r>
              <a:rPr lang="ru-RU" dirty="0">
                <a:solidFill>
                  <a:prstClr val="black"/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15770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900" b="1" dirty="0" err="1">
                <a:solidFill>
                  <a:schemeClr val="tx1"/>
                </a:solidFill>
                <a:effectLst/>
                <a:latin typeface="Calibri"/>
              </a:rPr>
              <a:t>Тьюторское</a:t>
            </a:r>
            <a:r>
              <a:rPr lang="ru-RU" sz="3900" b="1" dirty="0">
                <a:solidFill>
                  <a:schemeClr val="tx1"/>
                </a:solidFill>
                <a:effectLst/>
                <a:latin typeface="Calibri"/>
              </a:rPr>
              <a:t> сопровождение</a:t>
            </a:r>
            <a:endParaRPr lang="ru-RU" sz="39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Calibri"/>
              </a:rPr>
              <a:t>«Особый тип </a:t>
            </a:r>
            <a:r>
              <a:rPr lang="ru-RU" dirty="0">
                <a:solidFill>
                  <a:prstClr val="black"/>
                </a:solidFill>
                <a:latin typeface="+mj-lt"/>
              </a:rPr>
              <a:t>педагогического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 сопровождения – сопровождения процесса индивидуализации в ситуации открытого образования». </a:t>
            </a:r>
          </a:p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Calibri"/>
              </a:rPr>
              <a:t>                                                   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Т.М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. Ковалёва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0757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838200"/>
            <a:ext cx="7498080" cy="1143000"/>
          </a:xfrm>
        </p:spPr>
        <p:txBody>
          <a:bodyPr>
            <a:noAutofit/>
          </a:bodyPr>
          <a:lstStyle/>
          <a:p>
            <a:r>
              <a:rPr lang="ru-RU" sz="3900" b="1" dirty="0">
                <a:solidFill>
                  <a:schemeClr val="tx1"/>
                </a:solidFill>
                <a:effectLst/>
                <a:latin typeface="Calibri"/>
              </a:rPr>
              <a:t>Три вектора </a:t>
            </a:r>
            <a:r>
              <a:rPr lang="ru-RU" sz="3900" b="1" dirty="0" err="1">
                <a:solidFill>
                  <a:schemeClr val="tx1"/>
                </a:solidFill>
                <a:effectLst/>
                <a:latin typeface="Calibri"/>
              </a:rPr>
              <a:t>тьюторского</a:t>
            </a:r>
            <a:r>
              <a:rPr lang="ru-RU" sz="3900" b="1" dirty="0">
                <a:solidFill>
                  <a:schemeClr val="tx1"/>
                </a:solidFill>
                <a:effectLst/>
                <a:latin typeface="Calibri"/>
              </a:rPr>
              <a:t> сопровождения индивидуального проекта</a:t>
            </a:r>
            <a:endParaRPr lang="ru-RU" sz="39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7800" y="2819400"/>
            <a:ext cx="7498080" cy="2362200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3500" dirty="0" smtClean="0"/>
              <a:t>Социальный;  </a:t>
            </a:r>
            <a:endParaRPr lang="ru-RU" sz="3500" dirty="0"/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3500" dirty="0" smtClean="0"/>
              <a:t>Культурно-предметный; </a:t>
            </a:r>
            <a:endParaRPr lang="ru-RU" sz="3500" dirty="0"/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3500" dirty="0" smtClean="0"/>
              <a:t>Антропологический.</a:t>
            </a:r>
            <a:endParaRPr lang="ru-RU" sz="35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59453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7800" y="914400"/>
            <a:ext cx="7498080" cy="4800600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 smtClean="0">
                <a:solidFill>
                  <a:srgbClr val="C00000"/>
                </a:solidFill>
              </a:rPr>
              <a:t>Социальный вектор- </a:t>
            </a:r>
            <a:r>
              <a:rPr lang="ru-RU" dirty="0">
                <a:solidFill>
                  <a:prstClr val="black"/>
                </a:solidFill>
              </a:rPr>
              <a:t>предполагает представление обучающемуся множество образовательных предложений, связанных с инфраструктурой учебных заведений и ресурсов открытого образования для реализации его индивидуального </a:t>
            </a:r>
            <a:r>
              <a:rPr lang="ru-RU" dirty="0" smtClean="0">
                <a:solidFill>
                  <a:prstClr val="black"/>
                </a:solidFill>
              </a:rPr>
              <a:t>проекта.</a:t>
            </a: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03815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0" y="762000"/>
            <a:ext cx="7498080" cy="4800600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 smtClean="0">
                <a:solidFill>
                  <a:srgbClr val="C00000"/>
                </a:solidFill>
              </a:rPr>
              <a:t>Культурно-предметный вектор - </a:t>
            </a:r>
            <a:r>
              <a:rPr lang="ru-RU" dirty="0">
                <a:solidFill>
                  <a:prstClr val="black"/>
                </a:solidFill>
              </a:rPr>
              <a:t>помогает определиться с «предметным материалом», </a:t>
            </a:r>
            <a:r>
              <a:rPr lang="ru-RU" dirty="0" smtClean="0">
                <a:solidFill>
                  <a:prstClr val="black"/>
                </a:solidFill>
              </a:rPr>
              <a:t>выбранным для разработки индивидуального проекта.</a:t>
            </a: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52407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0" y="762000"/>
            <a:ext cx="7498080" cy="4800600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srgbClr val="C00000"/>
                </a:solidFill>
              </a:rPr>
              <a:t>Антропологический – </a:t>
            </a:r>
            <a:r>
              <a:rPr lang="ru-RU" dirty="0" err="1">
                <a:solidFill>
                  <a:prstClr val="black"/>
                </a:solidFill>
              </a:rPr>
              <a:t>тьютор</a:t>
            </a:r>
            <a:r>
              <a:rPr lang="ru-RU" dirty="0">
                <a:solidFill>
                  <a:prstClr val="black"/>
                </a:solidFill>
              </a:rPr>
              <a:t> помогает обучающемуся увидеть своё образовательное пространство как открытое и начать эффективно использовать его потенциал для разработки и реализации индивидуального </a:t>
            </a:r>
            <a:r>
              <a:rPr lang="ru-RU" dirty="0" smtClean="0">
                <a:solidFill>
                  <a:prstClr val="black"/>
                </a:solidFill>
              </a:rPr>
              <a:t>проекта.</a:t>
            </a: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61282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7498080" cy="1143000"/>
          </a:xfrm>
        </p:spPr>
        <p:txBody>
          <a:bodyPr>
            <a:noAutofit/>
          </a:bodyPr>
          <a:lstStyle/>
          <a:p>
            <a:r>
              <a:rPr lang="ru-RU" sz="3900" b="1" dirty="0">
                <a:solidFill>
                  <a:schemeClr val="tx1"/>
                </a:solidFill>
                <a:effectLst/>
              </a:rPr>
              <a:t>Этапы </a:t>
            </a:r>
            <a:r>
              <a:rPr lang="ru-RU" sz="3900" b="1" dirty="0" err="1">
                <a:solidFill>
                  <a:schemeClr val="tx1"/>
                </a:solidFill>
                <a:effectLst/>
              </a:rPr>
              <a:t>тьюторского</a:t>
            </a:r>
            <a:r>
              <a:rPr lang="ru-RU" sz="3900" b="1" dirty="0">
                <a:solidFill>
                  <a:schemeClr val="tx1"/>
                </a:solidFill>
                <a:effectLst/>
              </a:rPr>
              <a:t> сопровождения индивидуального проекта:</a:t>
            </a:r>
            <a:endParaRPr lang="ru-RU" sz="39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2286000"/>
            <a:ext cx="7498080" cy="3962400"/>
          </a:xfrm>
        </p:spPr>
        <p:txBody>
          <a:bodyPr>
            <a:normAutofit/>
          </a:bodyPr>
          <a:lstStyle/>
          <a:p>
            <a:pPr marL="514350" lvl="0" indent="-514350">
              <a:spcBef>
                <a:spcPct val="20000"/>
              </a:spcBef>
              <a:buClrTx/>
              <a:buSzTx/>
              <a:buFont typeface="Arial" pitchFamily="34" charset="0"/>
              <a:buAutoNum type="arabicPeriod"/>
            </a:pPr>
            <a:r>
              <a:rPr lang="ru-RU" dirty="0">
                <a:solidFill>
                  <a:prstClr val="black"/>
                </a:solidFill>
              </a:rPr>
              <a:t>Формирование образовательного запроса.</a:t>
            </a:r>
          </a:p>
          <a:p>
            <a:pPr marL="514350" lvl="0" indent="-514350">
              <a:spcBef>
                <a:spcPct val="20000"/>
              </a:spcBef>
              <a:buClrTx/>
              <a:buSzTx/>
              <a:buFont typeface="Arial" pitchFamily="34" charset="0"/>
              <a:buAutoNum type="arabicPeriod"/>
            </a:pPr>
            <a:r>
              <a:rPr lang="ru-RU" dirty="0">
                <a:solidFill>
                  <a:prstClr val="black"/>
                </a:solidFill>
              </a:rPr>
              <a:t>Создание избыточной образовательной среды.</a:t>
            </a:r>
          </a:p>
          <a:p>
            <a:pPr marL="514350" lvl="0" indent="-514350">
              <a:spcBef>
                <a:spcPct val="20000"/>
              </a:spcBef>
              <a:buClrTx/>
              <a:buSzTx/>
              <a:buFont typeface="Arial" pitchFamily="34" charset="0"/>
              <a:buAutoNum type="arabicPeriod"/>
            </a:pPr>
            <a:r>
              <a:rPr lang="ru-RU" dirty="0">
                <a:solidFill>
                  <a:prstClr val="black"/>
                </a:solidFill>
              </a:rPr>
              <a:t>Навигация в пространстве выборов.</a:t>
            </a:r>
          </a:p>
          <a:p>
            <a:pPr marL="514350" lvl="0" indent="-514350">
              <a:spcBef>
                <a:spcPct val="20000"/>
              </a:spcBef>
              <a:buClrTx/>
              <a:buSzTx/>
              <a:buFont typeface="Arial" pitchFamily="34" charset="0"/>
              <a:buAutoNum type="arabicPeriod"/>
            </a:pPr>
            <a:r>
              <a:rPr lang="ru-RU" dirty="0">
                <a:solidFill>
                  <a:prstClr val="black"/>
                </a:solidFill>
              </a:rPr>
              <a:t>Масштабирование.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53196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0" y="838200"/>
            <a:ext cx="7498080" cy="4191000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srgbClr val="C0504D"/>
                </a:solidFill>
                <a:latin typeface="+mj-lt"/>
              </a:rPr>
              <a:t>Формирование образовательного </a:t>
            </a:r>
            <a:r>
              <a:rPr lang="ru-RU" dirty="0" smtClean="0">
                <a:solidFill>
                  <a:srgbClr val="C0504D"/>
                </a:solidFill>
                <a:latin typeface="+mj-lt"/>
              </a:rPr>
              <a:t>запроса - </a:t>
            </a:r>
            <a:r>
              <a:rPr lang="ru-RU" dirty="0">
                <a:solidFill>
                  <a:prstClr val="black"/>
                </a:solidFill>
                <a:latin typeface="+mj-lt"/>
              </a:rPr>
              <a:t>это этап </a:t>
            </a:r>
            <a:r>
              <a:rPr lang="ru-RU" dirty="0" err="1">
                <a:solidFill>
                  <a:prstClr val="black"/>
                </a:solidFill>
                <a:latin typeface="+mj-lt"/>
              </a:rPr>
              <a:t>проблематизации</a:t>
            </a:r>
            <a:r>
              <a:rPr lang="ru-RU" dirty="0">
                <a:solidFill>
                  <a:prstClr val="black"/>
                </a:solidFill>
                <a:latin typeface="+mj-lt"/>
              </a:rPr>
              <a:t>, в ходе которого выявляется проблемное поле образовательных интересов обучающегося, что станет темой индивидуального проекта</a:t>
            </a:r>
            <a:r>
              <a:rPr lang="ru-RU" dirty="0">
                <a:solidFill>
                  <a:srgbClr val="C0504D"/>
                </a:solidFill>
                <a:latin typeface="+mj-lt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32452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C00000"/>
                </a:solidFill>
                <a:effectLst/>
              </a:rPr>
              <a:t>1.Формирование образовательного запроса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ru-RU" sz="3000" dirty="0">
                <a:solidFill>
                  <a:prstClr val="black"/>
                </a:solidFill>
                <a:latin typeface="Calibri"/>
              </a:rPr>
              <a:t>Эффективный метод – </a:t>
            </a:r>
            <a:r>
              <a:rPr lang="ru-RU" sz="3000" dirty="0">
                <a:solidFill>
                  <a:srgbClr val="C00000"/>
                </a:solidFill>
                <a:latin typeface="Calibri"/>
              </a:rPr>
              <a:t>визуализация</a:t>
            </a:r>
          </a:p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ru-RU" sz="3000" dirty="0">
                <a:solidFill>
                  <a:srgbClr val="C00000"/>
                </a:solidFill>
                <a:latin typeface="Calibri"/>
              </a:rPr>
              <a:t>Упражнение </a:t>
            </a:r>
            <a:r>
              <a:rPr lang="ru-RU" sz="3000" dirty="0">
                <a:solidFill>
                  <a:prstClr val="black"/>
                </a:solidFill>
                <a:latin typeface="Calibri"/>
              </a:rPr>
              <a:t>«Покажи мне свои ценности»: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3000" dirty="0">
                <a:solidFill>
                  <a:prstClr val="black"/>
                </a:solidFill>
                <a:latin typeface="Calibri"/>
              </a:rPr>
              <a:t>в верхней части листа записывается тема будущего проекта, 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3000" dirty="0">
                <a:solidFill>
                  <a:prstClr val="black"/>
                </a:solidFill>
                <a:latin typeface="Calibri"/>
              </a:rPr>
              <a:t>вырезаются картинки, которые будут соответствовать ценностям будущего проекта,  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3000" dirty="0">
                <a:solidFill>
                  <a:prstClr val="black"/>
                </a:solidFill>
                <a:latin typeface="Calibri"/>
              </a:rPr>
              <a:t>создается коллаж, 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3000" dirty="0" err="1">
                <a:solidFill>
                  <a:prstClr val="black"/>
                </a:solidFill>
                <a:latin typeface="Calibri"/>
              </a:rPr>
              <a:t>тьюторант</a:t>
            </a:r>
            <a:r>
              <a:rPr lang="ru-RU" sz="3000" dirty="0">
                <a:solidFill>
                  <a:prstClr val="black"/>
                </a:solidFill>
                <a:latin typeface="Calibri"/>
              </a:rPr>
              <a:t>  готовит рассказ, иллюстрирующий его коллаж.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38653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9200" y="838200"/>
            <a:ext cx="7498080" cy="4800600"/>
          </a:xfrm>
        </p:spPr>
        <p:txBody>
          <a:bodyPr>
            <a:normAutofit fontScale="92500" lnSpcReduction="10000"/>
          </a:bodyPr>
          <a:lstStyle/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</a:rPr>
              <a:t>Упражнение </a:t>
            </a:r>
            <a:r>
              <a:rPr lang="ru-RU" dirty="0">
                <a:solidFill>
                  <a:srgbClr val="C0504D"/>
                </a:solidFill>
              </a:rPr>
              <a:t>«Эмоциональная карта»: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</a:rPr>
              <a:t>в центре листа </a:t>
            </a:r>
            <a:r>
              <a:rPr lang="ru-RU" dirty="0" err="1">
                <a:solidFill>
                  <a:prstClr val="black"/>
                </a:solidFill>
              </a:rPr>
              <a:t>тьюторант</a:t>
            </a:r>
            <a:r>
              <a:rPr lang="ru-RU" dirty="0">
                <a:solidFill>
                  <a:prstClr val="black"/>
                </a:solidFill>
              </a:rPr>
              <a:t> рисует собственный схематический портрет,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</a:rPr>
              <a:t>лист делится на 6 секторов: что думаю о себе, вижу, делаю, чувствую, говорю, слышу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</a:p>
          <a:p>
            <a:pPr marL="0" lvl="0" indent="0">
              <a:spcBef>
                <a:spcPct val="20000"/>
              </a:spcBef>
              <a:buClrTx/>
              <a:buSzTx/>
              <a:buNone/>
            </a:pPr>
            <a:endParaRPr lang="ru-RU" dirty="0" smtClean="0">
              <a:solidFill>
                <a:prstClr val="black"/>
              </a:solidFill>
            </a:endParaRPr>
          </a:p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ru-RU" dirty="0" smtClean="0">
                <a:solidFill>
                  <a:prstClr val="black"/>
                </a:solidFill>
              </a:rPr>
              <a:t>Данное упражнение помогает </a:t>
            </a:r>
            <a:r>
              <a:rPr lang="ru-RU" dirty="0">
                <a:solidFill>
                  <a:prstClr val="black"/>
                </a:solidFill>
              </a:rPr>
              <a:t>сконцентрировать внимание </a:t>
            </a:r>
            <a:r>
              <a:rPr lang="ru-RU" dirty="0" err="1">
                <a:solidFill>
                  <a:prstClr val="black"/>
                </a:solidFill>
              </a:rPr>
              <a:t>тьюторанта</a:t>
            </a:r>
            <a:r>
              <a:rPr lang="ru-RU" dirty="0">
                <a:solidFill>
                  <a:prstClr val="black"/>
                </a:solidFill>
              </a:rPr>
              <a:t> на себе.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4585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Разные определения ведущих педагогов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0" y="1447800"/>
            <a:ext cx="7498080" cy="4800600"/>
          </a:xfrm>
        </p:spPr>
        <p:txBody>
          <a:bodyPr/>
          <a:lstStyle/>
          <a:p>
            <a:r>
              <a:rPr lang="ru-RU" dirty="0" smtClean="0"/>
              <a:t>В.С. Лазарев - особый способ постановки и решения проблем.</a:t>
            </a:r>
          </a:p>
          <a:p>
            <a:r>
              <a:rPr lang="ru-RU" dirty="0" smtClean="0"/>
              <a:t>К.Н.Поливанова – целенаправленное управляемое изменение, фиксированное во времени</a:t>
            </a:r>
          </a:p>
          <a:p>
            <a:r>
              <a:rPr lang="ru-RU" dirty="0" smtClean="0"/>
              <a:t>В проектном менеджменте:</a:t>
            </a:r>
          </a:p>
          <a:p>
            <a:pPr>
              <a:buFontTx/>
              <a:buChar char="-"/>
            </a:pPr>
            <a:r>
              <a:rPr lang="ru-RU" dirty="0" smtClean="0"/>
              <a:t>деятельность в ситуации неопределенности;</a:t>
            </a:r>
          </a:p>
          <a:p>
            <a:pPr>
              <a:buFontTx/>
              <a:buChar char="-"/>
            </a:pPr>
            <a:r>
              <a:rPr lang="ru-RU" dirty="0" smtClean="0"/>
              <a:t>форма целевого планирования и т.д.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762000"/>
            <a:ext cx="7498080" cy="4800600"/>
          </a:xfrm>
        </p:spPr>
        <p:txBody>
          <a:bodyPr/>
          <a:lstStyle/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ru-RU" dirty="0">
                <a:solidFill>
                  <a:srgbClr val="C0504D"/>
                </a:solidFill>
              </a:rPr>
              <a:t>Результат </a:t>
            </a:r>
            <a:r>
              <a:rPr lang="ru-RU" dirty="0" smtClean="0">
                <a:solidFill>
                  <a:srgbClr val="C0504D"/>
                </a:solidFill>
              </a:rPr>
              <a:t>этапа «Формирование образовательного запроса»</a:t>
            </a:r>
            <a:r>
              <a:rPr lang="ru-RU" dirty="0" smtClean="0">
                <a:solidFill>
                  <a:prstClr val="black"/>
                </a:solidFill>
              </a:rPr>
              <a:t>: </a:t>
            </a:r>
            <a:r>
              <a:rPr lang="ru-RU" dirty="0">
                <a:solidFill>
                  <a:prstClr val="black"/>
                </a:solidFill>
              </a:rPr>
              <a:t>определение обучающегося с проектной </a:t>
            </a:r>
            <a:r>
              <a:rPr lang="ru-RU" dirty="0" smtClean="0">
                <a:solidFill>
                  <a:prstClr val="black"/>
                </a:solidFill>
              </a:rPr>
              <a:t>идеей.</a:t>
            </a: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0855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900" b="1" dirty="0">
                <a:solidFill>
                  <a:schemeClr val="tx1"/>
                </a:solidFill>
                <a:effectLst/>
              </a:rPr>
              <a:t>2.Создание избыточной образовательной среды</a:t>
            </a:r>
            <a:endParaRPr lang="ru-RU" sz="39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ru-RU" dirty="0">
                <a:solidFill>
                  <a:srgbClr val="C0504D"/>
                </a:solidFill>
                <a:latin typeface="Calibri"/>
              </a:rPr>
              <a:t>Организация образовательной среды 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– среда должна быть избыточной, вариативной, открытой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: включаются 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ресурсы образовательной организации и внешние (ресурсы учреждений культуры и спорта, предприятий и т.д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.).</a:t>
            </a:r>
            <a:endParaRPr lang="ru-RU" dirty="0">
              <a:solidFill>
                <a:prstClr val="black"/>
              </a:solidFill>
              <a:latin typeface="Calibri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75285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0" y="609600"/>
            <a:ext cx="7498080" cy="480060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ru-RU" sz="3500" dirty="0">
                <a:solidFill>
                  <a:srgbClr val="C0504D"/>
                </a:solidFill>
              </a:rPr>
              <a:t>Приемы и методы: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3500" dirty="0">
                <a:solidFill>
                  <a:prstClr val="black"/>
                </a:solidFill>
              </a:rPr>
              <a:t>составление карты образовательных ресурсов,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3500" dirty="0">
                <a:solidFill>
                  <a:prstClr val="black"/>
                </a:solidFill>
              </a:rPr>
              <a:t>анализ образовательных </a:t>
            </a:r>
            <a:r>
              <a:rPr lang="ru-RU" sz="3500" dirty="0" smtClean="0">
                <a:solidFill>
                  <a:prstClr val="black"/>
                </a:solidFill>
              </a:rPr>
              <a:t>ресурсов,</a:t>
            </a:r>
            <a:endParaRPr lang="ru-RU" sz="3500" dirty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3500" dirty="0">
                <a:solidFill>
                  <a:prstClr val="black"/>
                </a:solidFill>
              </a:rPr>
              <a:t>техника «Канва модели проекта»: оформляется таблица – ценность проекта, ключевые ресурсы, партнеры проекта, потребители продукта индивидуального проекта, бюджет проекта, что изменится в социуме, после реализации проекта.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28308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Calibri"/>
              </a:rPr>
              <a:t>Самостоятельная работа </a:t>
            </a:r>
            <a:r>
              <a:rPr lang="ru-RU" dirty="0" err="1">
                <a:solidFill>
                  <a:prstClr val="black"/>
                </a:solidFill>
                <a:latin typeface="Calibri"/>
              </a:rPr>
              <a:t>тьюторанта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 над индивидуальным 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проектом;</a:t>
            </a:r>
            <a:endParaRPr lang="ru-RU" dirty="0">
              <a:solidFill>
                <a:prstClr val="black"/>
              </a:solidFill>
              <a:latin typeface="Calibri"/>
            </a:endParaRP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Задача </a:t>
            </a:r>
            <a:r>
              <a:rPr lang="ru-RU" dirty="0" err="1">
                <a:solidFill>
                  <a:prstClr val="black"/>
                </a:solidFill>
                <a:latin typeface="Calibri"/>
              </a:rPr>
              <a:t>тьютора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-помощь в управлении учащегося 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собой;</a:t>
            </a:r>
            <a:endParaRPr lang="ru-RU" dirty="0">
              <a:solidFill>
                <a:prstClr val="black"/>
              </a:solidFill>
              <a:latin typeface="Calibri"/>
            </a:endParaRP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 err="1">
                <a:solidFill>
                  <a:prstClr val="black"/>
                </a:solidFill>
                <a:latin typeface="Calibri"/>
              </a:rPr>
              <a:t>Тьютор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 обеспечивает рефлексию 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учащимся.</a:t>
            </a:r>
            <a:endParaRPr lang="ru-RU" dirty="0">
              <a:solidFill>
                <a:prstClr val="black"/>
              </a:solidFill>
              <a:latin typeface="Calibri"/>
            </a:endParaRP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3.Навигация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в пространстве 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выборов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  <a:t/>
            </a:r>
            <a:b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</a:rPr>
            </a:b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38734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9200" y="685800"/>
            <a:ext cx="7498080" cy="4800600"/>
          </a:xfrm>
        </p:spPr>
        <p:txBody>
          <a:bodyPr/>
          <a:lstStyle/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ru-RU" dirty="0">
                <a:solidFill>
                  <a:srgbClr val="C0504D"/>
                </a:solidFill>
              </a:rPr>
              <a:t>Инструмент </a:t>
            </a:r>
            <a:r>
              <a:rPr lang="ru-RU" dirty="0" err="1">
                <a:solidFill>
                  <a:srgbClr val="C0504D"/>
                </a:solidFill>
              </a:rPr>
              <a:t>тьютора</a:t>
            </a:r>
            <a:r>
              <a:rPr lang="ru-RU" dirty="0">
                <a:solidFill>
                  <a:srgbClr val="C0504D"/>
                </a:solidFill>
              </a:rPr>
              <a:t>: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</a:rPr>
              <a:t>техника задавания вопросов,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</a:rPr>
              <a:t>техника активного слушания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83757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>
                <a:solidFill>
                  <a:schemeClr val="tx1"/>
                </a:solidFill>
                <a:effectLst/>
                <a:latin typeface="Calibri"/>
              </a:rPr>
              <a:t>4</a:t>
            </a:r>
            <a:r>
              <a:rPr lang="ru-RU" sz="3900" b="1" dirty="0">
                <a:solidFill>
                  <a:schemeClr val="tx1"/>
                </a:solidFill>
                <a:effectLst/>
              </a:rPr>
              <a:t>. Масштабировани</a:t>
            </a:r>
            <a:r>
              <a:rPr lang="ru-RU" sz="3900" dirty="0">
                <a:solidFill>
                  <a:schemeClr val="tx1"/>
                </a:solidFill>
                <a:effectLst/>
              </a:rPr>
              <a:t>е</a:t>
            </a:r>
            <a:endParaRPr lang="ru-RU" sz="39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3500" dirty="0">
                <a:solidFill>
                  <a:prstClr val="black"/>
                </a:solidFill>
              </a:rPr>
              <a:t>Предполагает создание условий для переноса учащимися своих действий из одной образовательной ситуации в другую.</a:t>
            </a:r>
          </a:p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ru-RU" sz="3500" dirty="0">
                <a:solidFill>
                  <a:srgbClr val="C0504D"/>
                </a:solidFill>
              </a:rPr>
              <a:t>Упражнение</a:t>
            </a:r>
            <a:r>
              <a:rPr lang="ru-RU" sz="3500" dirty="0">
                <a:solidFill>
                  <a:prstClr val="black"/>
                </a:solidFill>
              </a:rPr>
              <a:t> «Тема на обложку»: 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3500" dirty="0">
                <a:solidFill>
                  <a:prstClr val="black"/>
                </a:solidFill>
              </a:rPr>
              <a:t>создать обложку своего проекта,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3500" dirty="0">
                <a:solidFill>
                  <a:prstClr val="black"/>
                </a:solidFill>
              </a:rPr>
              <a:t>создать рассказ о большом успехе своего </a:t>
            </a:r>
            <a:r>
              <a:rPr lang="ru-RU" sz="3500" dirty="0" smtClean="0">
                <a:solidFill>
                  <a:prstClr val="black"/>
                </a:solidFill>
              </a:rPr>
              <a:t>проекта,</a:t>
            </a:r>
            <a:endParaRPr lang="ru-RU" sz="3500" dirty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sz="3500" dirty="0" smtClean="0">
                <a:solidFill>
                  <a:prstClr val="black"/>
                </a:solidFill>
              </a:rPr>
              <a:t>заголовки, </a:t>
            </a:r>
            <a:r>
              <a:rPr lang="ru-RU" sz="3500" dirty="0">
                <a:solidFill>
                  <a:prstClr val="black"/>
                </a:solidFill>
              </a:rPr>
              <a:t>интересные факты о своем </a:t>
            </a:r>
            <a:r>
              <a:rPr lang="ru-RU" sz="3500" dirty="0" smtClean="0">
                <a:solidFill>
                  <a:prstClr val="black"/>
                </a:solidFill>
              </a:rPr>
              <a:t>проекте.</a:t>
            </a:r>
            <a:endParaRPr lang="ru-RU" sz="35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18713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900" b="1" dirty="0">
                <a:solidFill>
                  <a:schemeClr val="tx1"/>
                </a:solidFill>
                <a:effectLst/>
              </a:rPr>
              <a:t>Традиционные формы работы </a:t>
            </a:r>
            <a:r>
              <a:rPr lang="ru-RU" sz="3900" b="1" dirty="0" err="1">
                <a:solidFill>
                  <a:schemeClr val="tx1"/>
                </a:solidFill>
                <a:effectLst/>
              </a:rPr>
              <a:t>тьютора</a:t>
            </a:r>
            <a:endParaRPr lang="ru-RU" sz="39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индивидуальная </a:t>
            </a:r>
            <a:r>
              <a:rPr lang="ru-RU" dirty="0" err="1">
                <a:solidFill>
                  <a:prstClr val="black"/>
                </a:solidFill>
                <a:latin typeface="Calibri"/>
              </a:rPr>
              <a:t>тьюторская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 консультация (беседа),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групповая </a:t>
            </a:r>
            <a:r>
              <a:rPr lang="ru-RU" dirty="0" err="1">
                <a:solidFill>
                  <a:prstClr val="black"/>
                </a:solidFill>
                <a:latin typeface="Calibri"/>
              </a:rPr>
              <a:t>тьюторская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 консультация,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 err="1">
                <a:solidFill>
                  <a:prstClr val="black"/>
                </a:solidFill>
                <a:latin typeface="Calibri"/>
              </a:rPr>
              <a:t>тьюториал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,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образовательное 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событие.</a:t>
            </a:r>
            <a:endParaRPr lang="ru-RU" dirty="0">
              <a:solidFill>
                <a:prstClr val="black"/>
              </a:solidFill>
              <a:latin typeface="Calibri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65886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304800"/>
            <a:ext cx="7498080" cy="12954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  <a:effectLst/>
              </a:rPr>
              <a:t>Содержание </a:t>
            </a:r>
            <a:r>
              <a:rPr lang="ru-RU" sz="3200" b="1" dirty="0" err="1">
                <a:solidFill>
                  <a:schemeClr val="tx1"/>
                </a:solidFill>
                <a:effectLst/>
              </a:rPr>
              <a:t>тьюторского</a:t>
            </a:r>
            <a:r>
              <a:rPr lang="ru-RU" sz="3200" b="1" dirty="0">
                <a:solidFill>
                  <a:schemeClr val="tx1"/>
                </a:solidFill>
                <a:effectLst/>
              </a:rPr>
              <a:t> сопровождения индивидуального проекта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0" y="1828800"/>
            <a:ext cx="7498080" cy="4800600"/>
          </a:xfrm>
        </p:spPr>
        <p:txBody>
          <a:bodyPr>
            <a:normAutofit fontScale="85000" lnSpcReduction="10000"/>
          </a:bodyPr>
          <a:lstStyle/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Calibri"/>
              </a:rPr>
              <a:t>Этапы проектной деятельности: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Поисковый (помощь </a:t>
            </a:r>
            <a:r>
              <a:rPr lang="ru-RU" dirty="0" err="1">
                <a:solidFill>
                  <a:prstClr val="black"/>
                </a:solidFill>
                <a:latin typeface="Calibri"/>
              </a:rPr>
              <a:t>тьюторанту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 в формировании образовательного запроса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);</a:t>
            </a:r>
            <a:endParaRPr lang="ru-RU" dirty="0">
              <a:solidFill>
                <a:prstClr val="black"/>
              </a:solidFill>
              <a:latin typeface="Calibri"/>
            </a:endParaRP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Аналитический (навигация в образовательной среде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);</a:t>
            </a:r>
            <a:endParaRPr lang="ru-RU" dirty="0">
              <a:solidFill>
                <a:prstClr val="black"/>
              </a:solidFill>
              <a:latin typeface="Calibri"/>
            </a:endParaRP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Практический (консультирование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);</a:t>
            </a:r>
            <a:endParaRPr lang="ru-RU" dirty="0">
              <a:solidFill>
                <a:prstClr val="black"/>
              </a:solidFill>
              <a:latin typeface="Calibri"/>
            </a:endParaRP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Презентационный 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(организация рефлексивной деятельности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);</a:t>
            </a:r>
            <a:endParaRPr lang="ru-RU" dirty="0">
              <a:solidFill>
                <a:prstClr val="black"/>
              </a:solidFill>
              <a:latin typeface="Calibri"/>
            </a:endParaRP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Контрольный (организация рефлексии по самооценке результатов индивидуального проекта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).</a:t>
            </a:r>
            <a:endParaRPr lang="ru-RU" dirty="0">
              <a:solidFill>
                <a:prstClr val="black"/>
              </a:solidFill>
              <a:latin typeface="Calibri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9956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1524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Формулировка для образовательной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1295400"/>
            <a:ext cx="7943088" cy="4800600"/>
          </a:xfrm>
        </p:spPr>
        <p:txBody>
          <a:bodyPr>
            <a:noAutofit/>
          </a:bodyPr>
          <a:lstStyle/>
          <a:p>
            <a:r>
              <a:rPr lang="ru-RU" sz="3000" dirty="0" smtClean="0"/>
              <a:t>Проект- это </a:t>
            </a:r>
            <a:r>
              <a:rPr lang="ru-RU" sz="3000" b="1" dirty="0" smtClean="0"/>
              <a:t>специально организованный учителем</a:t>
            </a:r>
            <a:r>
              <a:rPr lang="ru-RU" sz="3000" dirty="0" smtClean="0"/>
              <a:t> и самостоятельно </a:t>
            </a:r>
            <a:r>
              <a:rPr lang="ru-RU" sz="3000" b="1" dirty="0" smtClean="0"/>
              <a:t>выполняемый учащимися комплекс действий </a:t>
            </a:r>
            <a:r>
              <a:rPr lang="ru-RU" sz="3000" dirty="0" smtClean="0"/>
              <a:t>по решению значимой для учащегося </a:t>
            </a:r>
            <a:r>
              <a:rPr lang="ru-RU" sz="3000" b="1" dirty="0" smtClean="0"/>
              <a:t>проблемы</a:t>
            </a:r>
            <a:r>
              <a:rPr lang="ru-RU" sz="3000" dirty="0" smtClean="0"/>
              <a:t>, завершающихся созданием </a:t>
            </a:r>
            <a:r>
              <a:rPr lang="ru-RU" sz="3000" b="1" dirty="0" smtClean="0"/>
              <a:t>продукта</a:t>
            </a:r>
            <a:r>
              <a:rPr lang="ru-RU" sz="3000" dirty="0" smtClean="0"/>
              <a:t>.</a:t>
            </a:r>
          </a:p>
          <a:p>
            <a:r>
              <a:rPr lang="ru-RU" sz="3000" dirty="0" smtClean="0"/>
              <a:t>Теоретическая проблема -информационный продукт</a:t>
            </a:r>
            <a:r>
              <a:rPr lang="ru-RU" sz="3000" dirty="0"/>
              <a:t>.</a:t>
            </a:r>
            <a:endParaRPr lang="ru-RU" sz="3000" dirty="0" smtClean="0"/>
          </a:p>
          <a:p>
            <a:r>
              <a:rPr lang="ru-RU" sz="3000" dirty="0"/>
              <a:t>П</a:t>
            </a:r>
            <a:r>
              <a:rPr lang="ru-RU" sz="3000" dirty="0" smtClean="0"/>
              <a:t>рактическая проблема- конкретный продукт, готовый к употреблению.</a:t>
            </a:r>
            <a:endParaRPr lang="ru-RU" sz="3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Сравнение понятий исследование и проектирование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А.И.Савенков- «исследование не предполагает создание какого-либо планируемого объекта. Это процесс поиска неизвестного, новых знаний».</a:t>
            </a:r>
          </a:p>
          <a:p>
            <a:r>
              <a:rPr lang="ru-RU" dirty="0" smtClean="0"/>
              <a:t>А.С.Обухов – «если при проектировании </a:t>
            </a:r>
            <a:r>
              <a:rPr lang="ru-RU" dirty="0" err="1" smtClean="0"/>
              <a:t>промысливается</a:t>
            </a:r>
            <a:r>
              <a:rPr lang="ru-RU" dirty="0" smtClean="0"/>
              <a:t> несуществующее, то в исследовании важно увидеть, внять, проанализировать существующее».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900" dirty="0" smtClean="0"/>
              <a:t>Основные отличия</a:t>
            </a:r>
            <a:endParaRPr lang="ru-RU" sz="39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3494619"/>
              </p:ext>
            </p:extLst>
          </p:nvPr>
        </p:nvGraphicFramePr>
        <p:xfrm>
          <a:off x="1143000" y="1447800"/>
          <a:ext cx="7791450" cy="5181601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895725"/>
                <a:gridCol w="3895725"/>
              </a:tblGrid>
              <a:tr h="47579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проект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исследование</a:t>
                      </a:r>
                      <a:endParaRPr lang="ru-RU" sz="2000" dirty="0"/>
                    </a:p>
                  </a:txBody>
                  <a:tcPr/>
                </a:tc>
              </a:tr>
              <a:tr h="47579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Ориентация на практику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Ориентация на теорию</a:t>
                      </a:r>
                      <a:endParaRPr lang="ru-RU" sz="2000" dirty="0"/>
                    </a:p>
                  </a:txBody>
                  <a:tcPr/>
                </a:tc>
              </a:tr>
              <a:tr h="47579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Реализация замысла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Поиск и понимание реального</a:t>
                      </a:r>
                      <a:endParaRPr lang="ru-RU" sz="2000" dirty="0"/>
                    </a:p>
                  </a:txBody>
                  <a:tcPr/>
                </a:tc>
              </a:tr>
              <a:tr h="82123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Направлен на получение продукта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Освоение норм исследовательской деятельности</a:t>
                      </a:r>
                      <a:endParaRPr lang="ru-RU" sz="2000" dirty="0"/>
                    </a:p>
                  </a:txBody>
                  <a:tcPr/>
                </a:tc>
              </a:tr>
              <a:tr h="2932981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Преобразование мира</a:t>
                      </a:r>
                    </a:p>
                    <a:p>
                      <a:endParaRPr lang="ru-RU" sz="2000" dirty="0" smtClean="0"/>
                    </a:p>
                    <a:p>
                      <a:r>
                        <a:rPr lang="ru-RU" sz="2000" dirty="0" smtClean="0"/>
                        <a:t>Проект предваряет: замысел, планирование процесса создания продукта, реализация плана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Познание мира</a:t>
                      </a:r>
                    </a:p>
                    <a:p>
                      <a:endParaRPr lang="ru-RU" sz="2000" dirty="0" smtClean="0"/>
                    </a:p>
                    <a:p>
                      <a:r>
                        <a:rPr lang="ru-RU" sz="2000" dirty="0" smtClean="0"/>
                        <a:t>Логика исследования: формулировка проблемы, выдвижение гипотезы, эксперимент или модельная проверка выдвинутых предположений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900" dirty="0" smtClean="0"/>
              <a:t>Этапы работы над проектом</a:t>
            </a:r>
            <a:endParaRPr lang="ru-RU" sz="39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Поисковый</a:t>
            </a:r>
            <a:r>
              <a:rPr lang="ru-RU" dirty="0" smtClean="0"/>
              <a:t>: необходимо определиться с проектным замыслом (что хочу сделать, для чего и кому это важно), проблемой, провести анализ ситуации.</a:t>
            </a:r>
          </a:p>
          <a:p>
            <a:r>
              <a:rPr lang="ru-RU" b="1" dirty="0" smtClean="0"/>
              <a:t>Аналитический</a:t>
            </a:r>
            <a:r>
              <a:rPr lang="ru-RU" dirty="0" smtClean="0"/>
              <a:t>: определяется цель, способ достижения цели, задача, ресурсы, бюджет, планирование продукта, поиск и обработка информации.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95400" y="1143000"/>
            <a:ext cx="7498080" cy="4800600"/>
          </a:xfrm>
        </p:spPr>
        <p:txBody>
          <a:bodyPr/>
          <a:lstStyle/>
          <a:p>
            <a:r>
              <a:rPr lang="ru-RU" b="1" dirty="0" smtClean="0"/>
              <a:t>Практический этап</a:t>
            </a:r>
            <a:r>
              <a:rPr lang="ru-RU" dirty="0" smtClean="0"/>
              <a:t>: реализация проекта по разработанному плану действий.</a:t>
            </a:r>
          </a:p>
          <a:p>
            <a:r>
              <a:rPr lang="ru-RU" b="1" dirty="0" smtClean="0"/>
              <a:t>Презентационный этап</a:t>
            </a:r>
            <a:r>
              <a:rPr lang="ru-RU" dirty="0" smtClean="0"/>
              <a:t>:  демонстрация полученного продукта.</a:t>
            </a:r>
          </a:p>
          <a:p>
            <a:r>
              <a:rPr lang="ru-RU" b="1" dirty="0" smtClean="0"/>
              <a:t>Контрольный этап</a:t>
            </a:r>
            <a:r>
              <a:rPr lang="ru-RU" dirty="0" smtClean="0"/>
              <a:t>: самооценка учащимися результатов собственной проектной деятельности.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609600"/>
            <a:ext cx="7498080" cy="1858962"/>
          </a:xfrm>
        </p:spPr>
        <p:txBody>
          <a:bodyPr>
            <a:normAutofit fontScale="90000"/>
          </a:bodyPr>
          <a:lstStyle/>
          <a:p>
            <a:pPr marL="365760" lvl="0" indent="-283464">
              <a:spcBef>
                <a:spcPts val="600"/>
              </a:spcBef>
            </a:pPr>
            <a:r>
              <a:rPr lang="ru-RU" dirty="0" smtClean="0">
                <a:ln w="3175">
                  <a:solidFill>
                    <a:prstClr val="white">
                      <a:alpha val="65000"/>
                    </a:prst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   Как </a:t>
            </a:r>
            <a:r>
              <a:rPr lang="ru-RU" dirty="0">
                <a:ln w="3175">
                  <a:solidFill>
                    <a:prstClr val="white">
                      <a:alpha val="65000"/>
                    </a:prst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организовать образовательную среду для проектной деятельности девятиклассников?</a:t>
            </a:r>
            <a:r>
              <a:rPr lang="ru-RU" sz="3200" dirty="0">
                <a:solidFill>
                  <a:schemeClr val="tx1"/>
                </a:solidFill>
                <a:effectLst/>
                <a:ea typeface="+mn-ea"/>
                <a:cs typeface="+mn-cs"/>
              </a:rPr>
              <a:t/>
            </a:r>
            <a:br>
              <a:rPr lang="ru-RU" sz="3200" dirty="0">
                <a:solidFill>
                  <a:schemeClr val="tx1"/>
                </a:solidFill>
                <a:effectLst/>
                <a:ea typeface="+mn-ea"/>
                <a:cs typeface="+mn-cs"/>
              </a:rPr>
            </a:br>
            <a:r>
              <a:rPr lang="ru-RU" sz="3200" dirty="0" smtClean="0">
                <a:solidFill>
                  <a:schemeClr val="tx1"/>
                </a:solidFill>
                <a:effectLst/>
                <a:ea typeface="+mn-ea"/>
                <a:cs typeface="+mn-cs"/>
              </a:rPr>
              <a:t>                       </a:t>
            </a:r>
            <a:r>
              <a:rPr lang="ru-RU" sz="2700" dirty="0" smtClean="0">
                <a:solidFill>
                  <a:schemeClr val="tx1"/>
                </a:solidFill>
                <a:effectLst/>
                <a:ea typeface="+mn-ea"/>
                <a:cs typeface="+mn-cs"/>
              </a:rPr>
              <a:t>Информация обработана </a:t>
            </a:r>
            <a:r>
              <a:rPr lang="ru-RU" sz="2700" dirty="0" err="1" smtClean="0">
                <a:solidFill>
                  <a:schemeClr val="tx1"/>
                </a:solidFill>
                <a:effectLst/>
                <a:ea typeface="+mn-ea"/>
                <a:cs typeface="+mn-cs"/>
              </a:rPr>
              <a:t>Сухоевой</a:t>
            </a:r>
            <a:r>
              <a:rPr lang="ru-RU" sz="2700" dirty="0" smtClean="0">
                <a:solidFill>
                  <a:schemeClr val="tx1"/>
                </a:solidFill>
                <a:effectLst/>
                <a:ea typeface="+mn-ea"/>
                <a:cs typeface="+mn-cs"/>
              </a:rPr>
              <a:t> И.А.</a:t>
            </a:r>
            <a:endParaRPr lang="ru-RU" sz="27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6800" y="3276600"/>
            <a:ext cx="74676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 smtClean="0">
                <a:solidFill>
                  <a:prstClr val="black"/>
                </a:solidFill>
                <a:latin typeface="Corbel" pitchFamily="34" charset="0"/>
              </a:rPr>
              <a:t>«Образовательной </a:t>
            </a:r>
            <a:r>
              <a:rPr lang="ru-RU" sz="3200" dirty="0">
                <a:solidFill>
                  <a:prstClr val="black"/>
                </a:solidFill>
                <a:latin typeface="Corbel" pitchFamily="34" charset="0"/>
              </a:rPr>
              <a:t>средой является совокупность всех возможностей окружающего мира, потенциально обеспечивающих образовательную программу человека</a:t>
            </a:r>
            <a:r>
              <a:rPr lang="ru-RU" sz="3200" dirty="0" smtClean="0">
                <a:solidFill>
                  <a:prstClr val="black"/>
                </a:solidFill>
                <a:latin typeface="Corbel" pitchFamily="34" charset="0"/>
              </a:rPr>
              <a:t>». </a:t>
            </a:r>
            <a:endParaRPr lang="ru-RU" sz="3200" dirty="0">
              <a:solidFill>
                <a:prstClr val="black"/>
              </a:solidFill>
              <a:latin typeface="Corbel" pitchFamily="34" charset="0"/>
            </a:endParaRPr>
          </a:p>
          <a:p>
            <a:pPr lvl="0" algn="r"/>
            <a:r>
              <a:rPr lang="ru-RU" sz="3200" dirty="0">
                <a:solidFill>
                  <a:prstClr val="black"/>
                </a:solidFill>
                <a:latin typeface="Corbel" pitchFamily="34" charset="0"/>
              </a:rPr>
              <a:t>           </a:t>
            </a:r>
            <a:r>
              <a:rPr lang="ru-RU" sz="3200" dirty="0" smtClean="0">
                <a:solidFill>
                  <a:prstClr val="black"/>
                </a:solidFill>
                <a:latin typeface="Corbel" pitchFamily="34" charset="0"/>
              </a:rPr>
              <a:t>                                                 </a:t>
            </a:r>
            <a:r>
              <a:rPr lang="ru-RU" sz="2400" dirty="0">
                <a:solidFill>
                  <a:prstClr val="black"/>
                </a:solidFill>
                <a:latin typeface="Corbel" pitchFamily="34" charset="0"/>
              </a:rPr>
              <a:t>Т. М. Ковалева </a:t>
            </a:r>
          </a:p>
          <a:p>
            <a:pPr lvl="0" algn="r"/>
            <a:r>
              <a:rPr lang="ru-RU" sz="2400" dirty="0" smtClean="0">
                <a:solidFill>
                  <a:prstClr val="black"/>
                </a:solidFill>
                <a:latin typeface="Corbel" pitchFamily="34" charset="0"/>
              </a:rPr>
              <a:t>                М</a:t>
            </a:r>
            <a:r>
              <a:rPr lang="ru-RU" sz="2400" dirty="0">
                <a:solidFill>
                  <a:prstClr val="black"/>
                </a:solidFill>
                <a:latin typeface="Corbel" pitchFamily="34" charset="0"/>
              </a:rPr>
              <a:t>. Ю. Жилина</a:t>
            </a:r>
          </a:p>
        </p:txBody>
      </p:sp>
    </p:spTree>
    <p:extLst>
      <p:ext uri="{BB962C8B-B14F-4D97-AF65-F5344CB8AC3E}">
        <p14:creationId xmlns:p14="http://schemas.microsoft.com/office/powerpoint/2010/main" val="17599578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456</TotalTime>
  <Words>1145</Words>
  <Application>Microsoft Office PowerPoint</Application>
  <PresentationFormat>Экран (4:3)</PresentationFormat>
  <Paragraphs>145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Солнцестояние</vt:lpstr>
      <vt:lpstr>Метод проектов – технология компетентностно-ориентированного образования</vt:lpstr>
      <vt:lpstr>Что такое проект? </vt:lpstr>
      <vt:lpstr>Разные определения ведущих педагогов</vt:lpstr>
      <vt:lpstr>Формулировка для образовательной деятельности</vt:lpstr>
      <vt:lpstr>Сравнение понятий исследование и проектирование</vt:lpstr>
      <vt:lpstr>Основные отличия</vt:lpstr>
      <vt:lpstr>Этапы работы над проектом</vt:lpstr>
      <vt:lpstr>Презентация PowerPoint</vt:lpstr>
      <vt:lpstr>   Как организовать образовательную среду для проектной деятельности девятиклассников?                        Информация обработана Сухоевой И.А.</vt:lpstr>
      <vt:lpstr>Ресурсы</vt:lpstr>
      <vt:lpstr>Презентация PowerPoint</vt:lpstr>
      <vt:lpstr>Как организуется проектная деятельность? Вариант 1 </vt:lpstr>
      <vt:lpstr>Презентация PowerPoint</vt:lpstr>
      <vt:lpstr>Информация обработана Обориной И.Н.</vt:lpstr>
      <vt:lpstr>Сопровождение</vt:lpstr>
      <vt:lpstr>Педагогическое сопровождение</vt:lpstr>
      <vt:lpstr>Методы педагогического  сопровождения</vt:lpstr>
      <vt:lpstr>Основной инструмент педагогического консультирования - вопрос </vt:lpstr>
      <vt:lpstr>Презентация PowerPoint</vt:lpstr>
      <vt:lpstr>Наблюдение</vt:lpstr>
      <vt:lpstr>Тьюторское сопровождение</vt:lpstr>
      <vt:lpstr>Три вектора тьюторского сопровождения индивидуального проекта</vt:lpstr>
      <vt:lpstr>Презентация PowerPoint</vt:lpstr>
      <vt:lpstr>Презентация PowerPoint</vt:lpstr>
      <vt:lpstr>Презентация PowerPoint</vt:lpstr>
      <vt:lpstr>Этапы тьюторского сопровождения индивидуального проекта:</vt:lpstr>
      <vt:lpstr>Презентация PowerPoint</vt:lpstr>
      <vt:lpstr>1.Формирование образовательного запроса</vt:lpstr>
      <vt:lpstr>Презентация PowerPoint</vt:lpstr>
      <vt:lpstr>Презентация PowerPoint</vt:lpstr>
      <vt:lpstr>2.Создание избыточной образовательной среды</vt:lpstr>
      <vt:lpstr>Презентация PowerPoint</vt:lpstr>
      <vt:lpstr>3.Навигация в пространстве выборов </vt:lpstr>
      <vt:lpstr>Презентация PowerPoint</vt:lpstr>
      <vt:lpstr>4. Масштабирование</vt:lpstr>
      <vt:lpstr>Традиционные формы работы тьютора</vt:lpstr>
      <vt:lpstr>Содержание тьюторского сопровождения индивидуального проекта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49</cp:revision>
  <dcterms:created xsi:type="dcterms:W3CDTF">2019-08-26T14:43:01Z</dcterms:created>
  <dcterms:modified xsi:type="dcterms:W3CDTF">2019-09-04T07:55:54Z</dcterms:modified>
</cp:coreProperties>
</file>