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60" r:id="rId4"/>
    <p:sldId id="262" r:id="rId5"/>
    <p:sldId id="265" r:id="rId6"/>
    <p:sldId id="266" r:id="rId7"/>
    <p:sldId id="267" r:id="rId8"/>
    <p:sldId id="268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6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069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94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449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81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128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722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4/29/2019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484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4/29/2019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545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943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61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710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4/29/2019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181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8" descr="abstract-light-background-3253-hd-wallpaper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2000250" y="214313"/>
            <a:ext cx="69294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76200" y="2133600"/>
            <a:ext cx="8991600" cy="2765425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Система </a:t>
            </a:r>
            <a:r>
              <a:rPr lang="ru-RU" sz="4000" b="1" dirty="0" err="1" smtClean="0"/>
              <a:t>тьюторского</a:t>
            </a:r>
            <a:r>
              <a:rPr lang="ru-RU" sz="4000" b="1" dirty="0" smtClean="0"/>
              <a:t> сопровождения элективных образовательных практик как инструмент подготовки учащихся основной школы к выбору профиля обучения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b="1" dirty="0" smtClean="0">
              <a:latin typeface="Bookman Old Style" panose="02050604050505020204" pitchFamily="18" charset="0"/>
            </a:endParaRPr>
          </a:p>
        </p:txBody>
      </p:sp>
      <p:sp>
        <p:nvSpPr>
          <p:cNvPr id="307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105400"/>
            <a:ext cx="6400800" cy="1295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2400" b="1" i="1" dirty="0" smtClean="0">
                <a:solidFill>
                  <a:srgbClr val="000066"/>
                </a:solidFill>
                <a:latin typeface="Bookman Old Style" panose="02050604050505020204" pitchFamily="18" charset="0"/>
              </a:rPr>
              <a:t>НМП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b="1" i="1" dirty="0" smtClean="0">
                <a:solidFill>
                  <a:srgbClr val="000066"/>
                </a:solidFill>
                <a:latin typeface="Bookman Old Style" panose="02050604050505020204" pitchFamily="18" charset="0"/>
              </a:rPr>
              <a:t>Апрель-ноябрь 2018</a:t>
            </a:r>
          </a:p>
        </p:txBody>
      </p:sp>
      <p:pic>
        <p:nvPicPr>
          <p:cNvPr id="7" name="Рисунок 6" descr="http://old.tusur.ru/export/sites/ru.tusur.new/ru/centers/ckr/news-ckr/news/2009/10-19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2362200" cy="838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C:\Users\Дом\Desktop\titl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228599"/>
            <a:ext cx="2590800" cy="1594339"/>
          </a:xfrm>
          <a:prstGeom prst="rect">
            <a:avLst/>
          </a:prstGeom>
          <a:noFill/>
        </p:spPr>
      </p:pic>
      <p:pic>
        <p:nvPicPr>
          <p:cNvPr id="8" name="Picture 2" descr="C:\Users\Дом\Desktop\titl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228600"/>
            <a:ext cx="2590800" cy="15943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8" descr="abstract-light-background-3253-hd-wallpaper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extBox 3"/>
          <p:cNvSpPr txBox="1">
            <a:spLocks noChangeArrowheads="1"/>
          </p:cNvSpPr>
          <p:nvPr/>
        </p:nvSpPr>
        <p:spPr bwMode="auto">
          <a:xfrm>
            <a:off x="2000250" y="214313"/>
            <a:ext cx="69294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066800"/>
          </a:xfrm>
        </p:spPr>
        <p:txBody>
          <a:bodyPr/>
          <a:lstStyle/>
          <a:p>
            <a:r>
              <a:rPr lang="ru-RU" sz="28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Bookman Old Style" panose="02050604050505020204" pitchFamily="18" charset="0"/>
                <a:cs typeface="Arial" pitchFamily="34" charset="0"/>
              </a:rPr>
              <a:t>Самопрезентация</a:t>
            </a:r>
            <a:endParaRPr lang="ru-RU" sz="28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Bookman Old Style" panose="02050604050505020204" pitchFamily="18" charset="0"/>
              <a:cs typeface="Arial" pitchFamily="34" charset="0"/>
            </a:endParaRPr>
          </a:p>
        </p:txBody>
      </p:sp>
      <p:sp>
        <p:nvSpPr>
          <p:cNvPr id="5126" name="Rectangle 6"/>
          <p:cNvSpPr>
            <a:spLocks noGrp="1" noChangeArrowheads="1"/>
          </p:cNvSpPr>
          <p:nvPr>
            <p:ph idx="1"/>
          </p:nvPr>
        </p:nvSpPr>
        <p:spPr>
          <a:xfrm>
            <a:off x="457200" y="838200"/>
            <a:ext cx="8229600" cy="5791200"/>
          </a:xfrm>
          <a:ln>
            <a:solidFill>
              <a:schemeClr val="tx1"/>
            </a:solidFill>
          </a:ln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endParaRPr lang="ru-RU" sz="1300" b="1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algn="ctr">
              <a:buNone/>
            </a:pPr>
            <a:r>
              <a:rPr lang="ru-RU" sz="5100" b="1" dirty="0" err="1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Bookman Old Style" panose="02050604050505020204" pitchFamily="18" charset="0"/>
              </a:rPr>
              <a:t>Тюмина</a:t>
            </a:r>
            <a:r>
              <a:rPr lang="ru-RU" sz="5100" b="1" dirty="0" smtClean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Bookman Old Style" panose="02050604050505020204" pitchFamily="18" charset="0"/>
              </a:rPr>
              <a:t> Марина Владимировна</a:t>
            </a:r>
          </a:p>
          <a:p>
            <a:pPr algn="just">
              <a:buNone/>
            </a:pPr>
            <a:endParaRPr lang="ru-RU" sz="1700" b="1" dirty="0">
              <a:solidFill>
                <a:srgbClr val="002060"/>
              </a:solidFill>
            </a:endParaRPr>
          </a:p>
          <a:p>
            <a:pPr algn="just">
              <a:buNone/>
            </a:pPr>
            <a:endParaRPr lang="ru-RU" sz="1400" b="1" dirty="0" smtClean="0">
              <a:solidFill>
                <a:srgbClr val="002060"/>
              </a:solidFill>
            </a:endParaRPr>
          </a:p>
          <a:p>
            <a:pPr algn="just"/>
            <a:r>
              <a:rPr lang="ru-RU" sz="2900" b="1" dirty="0">
                <a:latin typeface="Arial" pitchFamily="34" charset="0"/>
                <a:cs typeface="Arial" pitchFamily="34" charset="0"/>
              </a:rPr>
              <a:t>з</a:t>
            </a:r>
            <a:r>
              <a:rPr lang="ru-RU" sz="2900" b="1" dirty="0" smtClean="0">
                <a:latin typeface="Arial" pitchFamily="34" charset="0"/>
                <a:cs typeface="Arial" pitchFamily="34" charset="0"/>
              </a:rPr>
              <a:t>акончила магистратуру МПГУ по программе «</a:t>
            </a:r>
            <a:r>
              <a:rPr lang="ru-RU" sz="2900" b="1" dirty="0" err="1" smtClean="0">
                <a:latin typeface="Arial" pitchFamily="34" charset="0"/>
                <a:cs typeface="Arial" pitchFamily="34" charset="0"/>
              </a:rPr>
              <a:t>Тьютор</a:t>
            </a:r>
            <a:r>
              <a:rPr lang="ru-RU" sz="2900" b="1" dirty="0" smtClean="0">
                <a:latin typeface="Arial" pitchFamily="34" charset="0"/>
                <a:cs typeface="Arial" pitchFamily="34" charset="0"/>
              </a:rPr>
              <a:t> в сфере образования»</a:t>
            </a:r>
          </a:p>
          <a:p>
            <a:pPr marL="0" indent="0" algn="just">
              <a:buNone/>
            </a:pPr>
            <a:endParaRPr lang="ru-RU" sz="11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900" b="1" dirty="0">
                <a:latin typeface="Arial" pitchFamily="34" charset="0"/>
                <a:cs typeface="Arial" pitchFamily="34" charset="0"/>
              </a:rPr>
              <a:t>ч</a:t>
            </a:r>
            <a:r>
              <a:rPr lang="ru-RU" sz="2900" b="1" dirty="0" smtClean="0">
                <a:latin typeface="Arial" pitchFamily="34" charset="0"/>
                <a:cs typeface="Arial" pitchFamily="34" charset="0"/>
              </a:rPr>
              <a:t>лен Межрегиональной </a:t>
            </a:r>
            <a:r>
              <a:rPr lang="ru-RU" sz="2900" b="1" dirty="0" err="1" smtClean="0">
                <a:latin typeface="Arial" pitchFamily="34" charset="0"/>
                <a:cs typeface="Arial" pitchFamily="34" charset="0"/>
              </a:rPr>
              <a:t>тьюторской</a:t>
            </a:r>
            <a:r>
              <a:rPr lang="ru-RU" sz="2900" b="1" dirty="0" smtClean="0">
                <a:latin typeface="Arial" pitchFamily="34" charset="0"/>
                <a:cs typeface="Arial" pitchFamily="34" charset="0"/>
              </a:rPr>
              <a:t> ассоциации (МТА)</a:t>
            </a:r>
          </a:p>
          <a:p>
            <a:pPr marL="0" indent="0" algn="just">
              <a:buNone/>
            </a:pPr>
            <a:endParaRPr lang="ru-RU" sz="11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900" b="1" dirty="0">
                <a:latin typeface="Arial" pitchFamily="34" charset="0"/>
                <a:cs typeface="Arial" pitchFamily="34" charset="0"/>
              </a:rPr>
              <a:t>я</a:t>
            </a:r>
            <a:r>
              <a:rPr lang="ru-RU" sz="2900" b="1" dirty="0" smtClean="0">
                <a:latin typeface="Arial" pitchFamily="34" charset="0"/>
                <a:cs typeface="Arial" pitchFamily="34" charset="0"/>
              </a:rPr>
              <a:t>вляюсь Федеральным экспертом МТА с области индивидуализации и </a:t>
            </a:r>
            <a:r>
              <a:rPr lang="ru-RU" sz="2900" b="1" dirty="0" err="1" smtClean="0">
                <a:latin typeface="Arial" pitchFamily="34" charset="0"/>
                <a:cs typeface="Arial" pitchFamily="34" charset="0"/>
              </a:rPr>
              <a:t>тьюторства</a:t>
            </a:r>
            <a:endParaRPr lang="ru-RU" sz="29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11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900" b="1" dirty="0">
                <a:latin typeface="Arial" pitchFamily="34" charset="0"/>
                <a:cs typeface="Arial" pitchFamily="34" charset="0"/>
              </a:rPr>
              <a:t>я</a:t>
            </a:r>
            <a:r>
              <a:rPr lang="ru-RU" sz="2900" b="1" dirty="0" smtClean="0">
                <a:latin typeface="Arial" pitchFamily="34" charset="0"/>
                <a:cs typeface="Arial" pitchFamily="34" charset="0"/>
              </a:rPr>
              <a:t>вляюсь руководителем регионального отделения МТА по Пермскому краю</a:t>
            </a:r>
          </a:p>
          <a:p>
            <a:pPr algn="just"/>
            <a:r>
              <a:rPr lang="ru-RU" sz="2900" b="1" dirty="0" smtClean="0">
                <a:latin typeface="Arial" pitchFamily="34" charset="0"/>
                <a:cs typeface="Arial" pitchFamily="34" charset="0"/>
              </a:rPr>
              <a:t>практикующий </a:t>
            </a:r>
            <a:r>
              <a:rPr lang="ru-RU" sz="2900" b="1" dirty="0" err="1" smtClean="0">
                <a:latin typeface="Arial" pitchFamily="34" charset="0"/>
                <a:cs typeface="Arial" pitchFamily="34" charset="0"/>
              </a:rPr>
              <a:t>тьютор</a:t>
            </a:r>
            <a:endParaRPr lang="ru-RU" sz="29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ru-RU" sz="51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ru-RU" sz="11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900" b="1" dirty="0" smtClean="0">
                <a:latin typeface="Arial" pitchFamily="34" charset="0"/>
                <a:cs typeface="Arial" pitchFamily="34" charset="0"/>
              </a:rPr>
              <a:t>имею сертифицированные технологии и практики:</a:t>
            </a:r>
          </a:p>
          <a:p>
            <a:pPr marL="0" indent="0" algn="just">
              <a:buNone/>
            </a:pPr>
            <a:endParaRPr lang="ru-RU" sz="11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                 «Большой процесс: от информации – к смыслам» – </a:t>
            </a:r>
          </a:p>
          <a:p>
            <a:pPr marL="0" indent="0">
              <a:buNone/>
            </a:pPr>
            <a:r>
              <a:rPr lang="ru-RU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                  технология 	индивидуализированного образования</a:t>
            </a:r>
          </a:p>
          <a:p>
            <a:pPr marL="0" indent="0">
              <a:buNone/>
            </a:pPr>
            <a:endParaRPr lang="ru-RU" sz="1100" i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1100" i="1" dirty="0" smtClean="0">
                <a:latin typeface="Arial" pitchFamily="34" charset="0"/>
                <a:cs typeface="Arial" pitchFamily="34" charset="0"/>
              </a:rPr>
              <a:t>                                    </a:t>
            </a:r>
            <a:r>
              <a:rPr lang="ru-RU" sz="2400" i="1" dirty="0" err="1" smtClean="0">
                <a:latin typeface="Arial" pitchFamily="34" charset="0"/>
                <a:cs typeface="Arial" pitchFamily="34" charset="0"/>
              </a:rPr>
              <a:t>Тьюторская</a:t>
            </a: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 модель муниципальной методической конференции</a:t>
            </a:r>
          </a:p>
          <a:p>
            <a:pPr marL="0" indent="0">
              <a:buNone/>
            </a:pPr>
            <a:endParaRPr lang="ru-RU" sz="1300" i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1300" i="1" dirty="0" smtClean="0">
                <a:latin typeface="Arial" pitchFamily="34" charset="0"/>
                <a:cs typeface="Arial" pitchFamily="34" charset="0"/>
              </a:rPr>
              <a:t>                                 </a:t>
            </a: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Программа ДПО «Основы </a:t>
            </a:r>
            <a:r>
              <a:rPr lang="ru-RU" sz="2400" i="1" dirty="0" err="1" smtClean="0">
                <a:latin typeface="Arial" pitchFamily="34" charset="0"/>
                <a:cs typeface="Arial" pitchFamily="34" charset="0"/>
              </a:rPr>
              <a:t>тьюторского</a:t>
            </a: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 сопровождения». </a:t>
            </a:r>
          </a:p>
          <a:p>
            <a:pPr marL="0" indent="0">
              <a:buNone/>
            </a:pPr>
            <a:r>
              <a:rPr lang="ru-RU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                </a:t>
            </a:r>
            <a:r>
              <a:rPr lang="ru-RU" sz="2400" i="1" dirty="0" err="1" smtClean="0">
                <a:latin typeface="Arial" pitchFamily="34" charset="0"/>
                <a:cs typeface="Arial" pitchFamily="34" charset="0"/>
              </a:rPr>
              <a:t>Тьюторская</a:t>
            </a: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 	модель</a:t>
            </a:r>
          </a:p>
          <a:p>
            <a:pPr marL="0" indent="0">
              <a:buNone/>
            </a:pPr>
            <a:endParaRPr lang="ru-RU" sz="1300" i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                 Летние проектные школы – практика индивидуализации и </a:t>
            </a:r>
          </a:p>
          <a:p>
            <a:pPr marL="0" indent="0">
              <a:buNone/>
            </a:pPr>
            <a:r>
              <a:rPr lang="ru-RU" sz="24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                 </a:t>
            </a:r>
            <a:r>
              <a:rPr lang="ru-RU" sz="2400" i="1" dirty="0" err="1" smtClean="0">
                <a:latin typeface="Arial" pitchFamily="34" charset="0"/>
                <a:cs typeface="Arial" pitchFamily="34" charset="0"/>
              </a:rPr>
              <a:t>тьюторства</a:t>
            </a:r>
            <a:endParaRPr lang="ru-RU" sz="2400" i="1" dirty="0" smtClean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 descr="abstract-light-background-3253-hd-wallpaper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56356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Bookman Old Style" panose="02050604050505020204" pitchFamily="18" charset="0"/>
                <a:cs typeface="Arial" pitchFamily="34" charset="0"/>
              </a:rPr>
              <a:t>Цели проекта</a:t>
            </a:r>
            <a:endParaRPr lang="ru-RU" sz="28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Bookman Old Style" panose="02050604050505020204" pitchFamily="18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5668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    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 smtClean="0"/>
              <a:t>рост профессиональной компетентности педагогов и руководителей </a:t>
            </a:r>
            <a:r>
              <a:rPr lang="ru-RU" b="1" dirty="0" err="1" smtClean="0"/>
              <a:t>апробационных</a:t>
            </a:r>
            <a:r>
              <a:rPr lang="ru-RU" b="1" dirty="0" smtClean="0"/>
              <a:t> площадок ФГОС ООО Пермского края по вопросам проектирования образовательного пространства, в котором есть необходимые и достаточные ресурсы для подготовки учащихся к выбору профиля обучения.</a:t>
            </a:r>
          </a:p>
          <a:p>
            <a:pPr>
              <a:buNone/>
            </a:pPr>
            <a:endParaRPr lang="ru-RU" b="1" dirty="0" smtClean="0"/>
          </a:p>
          <a:p>
            <a:r>
              <a:rPr lang="ru-RU" b="1" dirty="0" smtClean="0"/>
              <a:t>освоение  </a:t>
            </a:r>
            <a:r>
              <a:rPr lang="ru-RU" b="1" dirty="0" err="1" smtClean="0"/>
              <a:t>тьюторских</a:t>
            </a:r>
            <a:r>
              <a:rPr lang="ru-RU" b="1" dirty="0" smtClean="0"/>
              <a:t> компетенций, необходимых для реализации замыслов в построении системы </a:t>
            </a:r>
            <a:r>
              <a:rPr lang="ru-RU" b="1" dirty="0" err="1" smtClean="0"/>
              <a:t>тьюторского</a:t>
            </a:r>
            <a:r>
              <a:rPr lang="ru-RU" b="1" dirty="0" smtClean="0"/>
              <a:t> сопровождения элективных образовательных практик.</a:t>
            </a:r>
          </a:p>
          <a:p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just"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 descr="abstract-light-background-3253-hd-wallpaper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Bookman Old Style" panose="02050604050505020204" pitchFamily="18" charset="0"/>
                <a:cs typeface="Arial" pitchFamily="34" charset="0"/>
              </a:rPr>
              <a:t>Ожидаемые результаты НМП</a:t>
            </a:r>
            <a:endParaRPr lang="ru-RU" sz="28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Bookman Old Style" panose="02050604050505020204" pitchFamily="18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    </a:t>
            </a:r>
            <a:r>
              <a:rPr lang="ru-RU" sz="4100" b="1" dirty="0" smtClean="0"/>
              <a:t>В ходе реализации проекта административно-педагогическими командами </a:t>
            </a:r>
            <a:r>
              <a:rPr lang="ru-RU" sz="4100" b="1" dirty="0" err="1" smtClean="0"/>
              <a:t>апробационных</a:t>
            </a:r>
            <a:r>
              <a:rPr lang="ru-RU" sz="4100" b="1" dirty="0" smtClean="0"/>
              <a:t> площадок будут разработаны и апробированы:</a:t>
            </a:r>
          </a:p>
          <a:p>
            <a:pPr>
              <a:buNone/>
            </a:pPr>
            <a:endParaRPr lang="ru-RU" sz="2800" b="1" dirty="0" smtClean="0"/>
          </a:p>
          <a:p>
            <a:pPr lvl="0"/>
            <a:r>
              <a:rPr lang="ru-RU" sz="4000" b="1" dirty="0" smtClean="0"/>
              <a:t>замыслы моделей </a:t>
            </a:r>
            <a:r>
              <a:rPr lang="ru-RU" sz="4000" b="1" dirty="0" err="1" smtClean="0"/>
              <a:t>тьюторского</a:t>
            </a:r>
            <a:r>
              <a:rPr lang="ru-RU" sz="4000" b="1" dirty="0" smtClean="0"/>
              <a:t> сопровождения элективного пространства, созданного в школе,</a:t>
            </a:r>
          </a:p>
          <a:p>
            <a:pPr lvl="0">
              <a:buNone/>
            </a:pPr>
            <a:endParaRPr lang="ru-RU" sz="4000" b="1" dirty="0" smtClean="0"/>
          </a:p>
          <a:p>
            <a:pPr lvl="0"/>
            <a:r>
              <a:rPr lang="ru-RU" sz="4000" b="1" dirty="0" err="1" smtClean="0"/>
              <a:t>тьюторские</a:t>
            </a:r>
            <a:r>
              <a:rPr lang="ru-RU" sz="4000" b="1" dirty="0" smtClean="0"/>
              <a:t> практики, содержание и организационные формы которых, специфичны для элективного пространств</a:t>
            </a:r>
            <a:r>
              <a:rPr lang="ru-RU" sz="3600" b="1" dirty="0" smtClean="0"/>
              <a:t>а. </a:t>
            </a:r>
          </a:p>
          <a:p>
            <a:endParaRPr lang="ru-RU" sz="3000" b="1" dirty="0" smtClean="0"/>
          </a:p>
          <a:p>
            <a:pPr>
              <a:buNone/>
            </a:pP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just"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 descr="abstract-light-background-3253-hd-wallpaper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Bookman Old Style" panose="02050604050505020204" pitchFamily="18" charset="0"/>
                <a:cs typeface="Arial" pitchFamily="34" charset="0"/>
              </a:rPr>
              <a:t>Продукты научно- методического проекта </a:t>
            </a:r>
            <a:endParaRPr lang="ru-RU" sz="28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Bookman Old Style" panose="02050604050505020204" pitchFamily="18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5791200"/>
          </a:xfrm>
        </p:spPr>
        <p:txBody>
          <a:bodyPr>
            <a:normAutofit fontScale="62500" lnSpcReduction="20000"/>
          </a:bodyPr>
          <a:lstStyle/>
          <a:p>
            <a:r>
              <a:rPr lang="ru-RU" sz="4000" b="1" dirty="0" smtClean="0"/>
              <a:t>Положения о системе </a:t>
            </a:r>
            <a:r>
              <a:rPr lang="ru-RU" sz="4000" b="1" dirty="0" err="1" smtClean="0"/>
              <a:t>тьюторского</a:t>
            </a:r>
            <a:r>
              <a:rPr lang="ru-RU" sz="4000" b="1" dirty="0" smtClean="0"/>
              <a:t> сопровождения в основной школе  или их проекты (от каждой школы- участника проекта)</a:t>
            </a:r>
          </a:p>
          <a:p>
            <a:pPr>
              <a:buNone/>
            </a:pPr>
            <a:endParaRPr lang="ru-RU" sz="4000" b="1" dirty="0" smtClean="0"/>
          </a:p>
          <a:p>
            <a:pPr lvl="0"/>
            <a:r>
              <a:rPr lang="ru-RU" sz="4000" b="1" dirty="0" smtClean="0"/>
              <a:t>Отчет об апробации системы </a:t>
            </a:r>
            <a:r>
              <a:rPr lang="ru-RU" sz="4000" b="1" dirty="0" err="1" smtClean="0"/>
              <a:t>тьюторского</a:t>
            </a:r>
            <a:r>
              <a:rPr lang="ru-RU" sz="4000" b="1" dirty="0" smtClean="0"/>
              <a:t> сопровождения в школе (описание проблем, которые возникли при апробации каждого из </a:t>
            </a:r>
            <a:r>
              <a:rPr lang="ru-RU" sz="4000" b="1" dirty="0" err="1" smtClean="0"/>
              <a:t>тьютоских</a:t>
            </a:r>
            <a:r>
              <a:rPr lang="ru-RU" sz="4000" b="1" dirty="0" smtClean="0"/>
              <a:t> мероприятий и в целом; перечень предложений по совершенствованию системы </a:t>
            </a:r>
            <a:r>
              <a:rPr lang="ru-RU" sz="4000" b="1" dirty="0" err="1" smtClean="0"/>
              <a:t>тьюторского</a:t>
            </a:r>
            <a:r>
              <a:rPr lang="ru-RU" sz="4000" b="1" dirty="0" smtClean="0"/>
              <a:t> сопровождения)</a:t>
            </a:r>
          </a:p>
          <a:p>
            <a:pPr lvl="0"/>
            <a:endParaRPr lang="ru-RU" sz="4000" b="1" dirty="0" smtClean="0"/>
          </a:p>
          <a:p>
            <a:pPr lvl="0"/>
            <a:r>
              <a:rPr lang="ru-RU" sz="4000" b="1" dirty="0" smtClean="0"/>
              <a:t>Методические рекомендации по организации системы </a:t>
            </a:r>
            <a:r>
              <a:rPr lang="ru-RU" sz="4000" b="1" dirty="0" err="1" smtClean="0"/>
              <a:t>тьюторского</a:t>
            </a:r>
            <a:r>
              <a:rPr lang="ru-RU" sz="4000" b="1" dirty="0" smtClean="0"/>
              <a:t> сопровождения</a:t>
            </a:r>
          </a:p>
          <a:p>
            <a:endParaRPr lang="ru-RU" sz="2800" dirty="0" smtClean="0"/>
          </a:p>
          <a:p>
            <a:pPr>
              <a:buNone/>
            </a:pPr>
            <a:endParaRPr lang="ru-RU" sz="3000" b="1" dirty="0" smtClean="0"/>
          </a:p>
          <a:p>
            <a:pPr>
              <a:buNone/>
            </a:pP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just"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Основные плановые действия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28600" y="762000"/>
          <a:ext cx="8534400" cy="56512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3276600"/>
                <a:gridCol w="2667000"/>
                <a:gridCol w="2133600"/>
              </a:tblGrid>
              <a:tr h="3087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Действие</a:t>
                      </a:r>
                      <a:endParaRPr lang="ru-RU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Содержание работ</a:t>
                      </a:r>
                      <a:endParaRPr lang="ru-RU" sz="1200" dirty="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Срок</a:t>
                      </a:r>
                      <a:endParaRPr lang="ru-RU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756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Batang"/>
                          <a:cs typeface="Times New Roman"/>
                        </a:rPr>
                        <a:t>Семинар по проектированию тьюторского сопровождения на этапе выбора элективных образовательных практик.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Разработка и обсуждение тьюторских практик целеполагания (замысливания).</a:t>
                      </a:r>
                      <a:endParaRPr lang="ru-RU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Апрель 2018,</a:t>
                      </a:r>
                      <a:endParaRPr lang="ru-RU" sz="1200">
                        <a:latin typeface="Times New Roman"/>
                        <a:ea typeface="Batang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 дата по договоренности с участниками проекта.</a:t>
                      </a:r>
                      <a:endParaRPr lang="ru-RU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507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Семинар по проектированию тьюторского сопровождения на этапе реализации выбора учащихся.</a:t>
                      </a:r>
                      <a:endParaRPr lang="ru-RU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Разработка и обсуждение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тьюторских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практик сопровождения процесса реализации сделанного выбора..</a:t>
                      </a:r>
                      <a:endParaRPr lang="ru-RU" sz="1200" dirty="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Май 2018,</a:t>
                      </a:r>
                      <a:endParaRPr lang="ru-RU" sz="1200">
                        <a:latin typeface="Times New Roman"/>
                        <a:ea typeface="Batang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дата по договоренности с участниками проекта.</a:t>
                      </a:r>
                      <a:endParaRPr lang="ru-RU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756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Семинар по проектированию тьюторского сопровождения на этапе рефлексии.</a:t>
                      </a:r>
                      <a:endParaRPr lang="ru-RU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Разработка и обсуждение тьюторских практик сопровождения рефлексии.</a:t>
                      </a:r>
                      <a:endParaRPr lang="ru-RU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Июнь, дата по договоренности с участниками проекта.</a:t>
                      </a:r>
                      <a:endParaRPr lang="ru-RU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756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ru-RU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Семинар по разработке положения о системе тьюторского сопровождения в основной школе.</a:t>
                      </a:r>
                      <a:endParaRPr lang="ru-RU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Разработка модели системы тьюторского сопровождения и ее оформление в Положение.</a:t>
                      </a:r>
                      <a:endParaRPr lang="ru-RU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Август, дата по договоренности с участниками проекта.</a:t>
                      </a:r>
                      <a:endParaRPr lang="ru-RU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53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5.</a:t>
                      </a:r>
                      <a:endParaRPr lang="ru-RU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Рефлексивный семинар по итогам проделанной работы.</a:t>
                      </a:r>
                      <a:endParaRPr lang="ru-RU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Обсуждение результатов проекта</a:t>
                      </a:r>
                      <a:endParaRPr lang="ru-RU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Октябрь, дата по договоренности с участниками проекта.</a:t>
                      </a:r>
                      <a:endParaRPr lang="ru-RU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53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6.</a:t>
                      </a:r>
                      <a:endParaRPr lang="ru-RU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Доработка текстов в режиме </a:t>
                      </a: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on</a:t>
                      </a: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line</a:t>
                      </a:r>
                      <a:endParaRPr lang="ru-RU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По 2 консультации на каждую команду.</a:t>
                      </a:r>
                      <a:endParaRPr lang="ru-RU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На протяжении всего проекта до 5 ноября 2018.</a:t>
                      </a:r>
                      <a:endParaRPr lang="ru-RU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53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7.</a:t>
                      </a:r>
                      <a:endParaRPr lang="ru-RU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Региональная конференция по проблематике реализации ФГОС ООО.</a:t>
                      </a:r>
                      <a:endParaRPr lang="ru-RU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Секция или проведение мастер-классов.</a:t>
                      </a:r>
                      <a:endParaRPr lang="ru-RU" sz="120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Ноябрь 2018 года</a:t>
                      </a:r>
                      <a:endParaRPr lang="ru-RU" sz="1200" dirty="0">
                        <a:latin typeface="Times New Roman"/>
                        <a:ea typeface="Batang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 descr="abstract-light-background-3253-hd-wallpaper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56356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Bookman Old Style" panose="02050604050505020204" pitchFamily="18" charset="0"/>
                <a:cs typeface="Arial" pitchFamily="34" charset="0"/>
              </a:rPr>
              <a:t>Цель семинара</a:t>
            </a:r>
            <a:endParaRPr lang="ru-RU" sz="28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Bookman Old Style" panose="02050604050505020204" pitchFamily="18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5440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   </a:t>
            </a:r>
            <a:r>
              <a:rPr lang="ru-RU" sz="4000" b="1" dirty="0" smtClean="0"/>
              <a:t>Разработка и обсуждение </a:t>
            </a:r>
            <a:r>
              <a:rPr lang="ru-RU" sz="4000" b="1" dirty="0" err="1" smtClean="0"/>
              <a:t>тьюторских</a:t>
            </a:r>
            <a:r>
              <a:rPr lang="ru-RU" sz="4000" b="1" dirty="0" smtClean="0"/>
              <a:t> практик </a:t>
            </a:r>
            <a:r>
              <a:rPr lang="ru-RU" sz="4000" b="1" dirty="0" err="1" smtClean="0"/>
              <a:t>целеполагания</a:t>
            </a:r>
            <a:r>
              <a:rPr lang="ru-RU" sz="4000" b="1" dirty="0" smtClean="0"/>
              <a:t> (</a:t>
            </a:r>
            <a:r>
              <a:rPr lang="ru-RU" sz="4000" b="1" dirty="0" err="1" smtClean="0"/>
              <a:t>замысливания</a:t>
            </a:r>
            <a:r>
              <a:rPr lang="ru-RU" sz="4000" b="1" dirty="0" smtClean="0"/>
              <a:t>).</a:t>
            </a:r>
            <a:endParaRPr lang="ru-RU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sz="3000" b="1" dirty="0" smtClean="0"/>
          </a:p>
          <a:p>
            <a:pPr>
              <a:buNone/>
            </a:pP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just"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 descr="abstract-light-background-3253-hd-wallpaper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56356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Bookman Old Style" panose="02050604050505020204" pitchFamily="18" charset="0"/>
                <a:cs typeface="Arial" pitchFamily="34" charset="0"/>
              </a:rPr>
              <a:t>Задание в группы</a:t>
            </a:r>
            <a:endParaRPr lang="ru-RU" sz="28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Bookman Old Style" panose="02050604050505020204" pitchFamily="18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5440363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sz="4000" dirty="0" smtClean="0"/>
              <a:t>   </a:t>
            </a:r>
            <a:r>
              <a:rPr lang="ru-RU" sz="4000" b="1" dirty="0" smtClean="0"/>
              <a:t>Подготовьте к презентации модель своей практики </a:t>
            </a:r>
            <a:r>
              <a:rPr lang="ru-RU" sz="4000" b="1" dirty="0" err="1" smtClean="0"/>
              <a:t>тьюторского</a:t>
            </a:r>
            <a:r>
              <a:rPr lang="ru-RU" sz="4000" b="1" dirty="0" smtClean="0"/>
              <a:t> сопровождения на этапе </a:t>
            </a:r>
            <a:r>
              <a:rPr lang="ru-RU" sz="4000" b="1" dirty="0" err="1" smtClean="0"/>
              <a:t>целеполагания</a:t>
            </a:r>
            <a:r>
              <a:rPr lang="ru-RU" sz="4000" b="1" dirty="0" smtClean="0"/>
              <a:t> (с учетом особенностей образовательного пространства основной школы вашего образовательного учреждения).</a:t>
            </a:r>
            <a:endParaRPr lang="ru-RU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sz="3000" b="1" dirty="0" smtClean="0"/>
          </a:p>
          <a:p>
            <a:pPr>
              <a:buNone/>
            </a:pP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just"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Домашнее задание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Описать практику </a:t>
            </a:r>
            <a:r>
              <a:rPr lang="ru-RU" dirty="0" err="1" smtClean="0"/>
              <a:t>тьюторского</a:t>
            </a:r>
            <a:r>
              <a:rPr lang="ru-RU" dirty="0" smtClean="0"/>
              <a:t> сопровождения на этапе </a:t>
            </a:r>
            <a:r>
              <a:rPr lang="ru-RU" dirty="0" err="1" smtClean="0"/>
              <a:t>целеполагания</a:t>
            </a:r>
            <a:r>
              <a:rPr lang="ru-RU" dirty="0" smtClean="0"/>
              <a:t> обучающихся </a:t>
            </a:r>
            <a:r>
              <a:rPr lang="ru-RU" smtClean="0"/>
              <a:t>основной школе.</a:t>
            </a:r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478</Words>
  <Application>Microsoft Office PowerPoint</Application>
  <PresentationFormat>Экран (4:3)</PresentationFormat>
  <Paragraphs>102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  Система тьюторского сопровождения элективных образовательных практик как инструмент подготовки учащихся основной школы к выбору профиля обучения   </vt:lpstr>
      <vt:lpstr>Самопрезентация</vt:lpstr>
      <vt:lpstr>Цели проекта</vt:lpstr>
      <vt:lpstr>Ожидаемые результаты НМП</vt:lpstr>
      <vt:lpstr>Продукты научно- методического проекта </vt:lpstr>
      <vt:lpstr>Основные плановые действия</vt:lpstr>
      <vt:lpstr>Цель семинара</vt:lpstr>
      <vt:lpstr>Задание в группы</vt:lpstr>
      <vt:lpstr>Домашнее задание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«Система тьюторского сопровождения элективных образовательных практик как инструмент подготовки учащихся основной школы к выбору профиля обучения»   </dc:title>
  <dc:creator>Дом</dc:creator>
  <cp:lastModifiedBy>Аверина Светлана Сергеевна</cp:lastModifiedBy>
  <cp:revision>15</cp:revision>
  <dcterms:created xsi:type="dcterms:W3CDTF">2006-08-16T00:00:00Z</dcterms:created>
  <dcterms:modified xsi:type="dcterms:W3CDTF">2019-04-29T05:47:50Z</dcterms:modified>
</cp:coreProperties>
</file>