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4" r:id="rId12"/>
    <p:sldId id="265" r:id="rId13"/>
    <p:sldId id="266" r:id="rId14"/>
    <p:sldId id="267" r:id="rId15"/>
    <p:sldId id="268" r:id="rId16"/>
    <p:sldId id="269" r:id="rId17"/>
    <p:sldId id="275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3img_60226636_53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1: ФГОС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решать учебно-познавательные и учебно-практические задачи, требующие полного и критического понимания текста:</a:t>
            </a:r>
            <a:endParaRPr lang="ru-RU" dirty="0" smtClean="0"/>
          </a:p>
          <a:p>
            <a:pPr lvl="0"/>
            <a:r>
              <a:rPr lang="ru-RU" dirty="0" smtClean="0"/>
              <a:t>определять назначение разных видов текстов;</a:t>
            </a:r>
          </a:p>
          <a:p>
            <a:pPr lvl="0"/>
            <a:r>
              <a:rPr lang="ru-RU" dirty="0" smtClean="0"/>
              <a:t>ставить перед собой цель чтения, направляя внимание на полезную в данный момент информацию;</a:t>
            </a:r>
          </a:p>
          <a:p>
            <a:pPr lvl="0"/>
            <a:r>
              <a:rPr lang="ru-RU" dirty="0" smtClean="0"/>
              <a:t>различать темы и </a:t>
            </a:r>
            <a:r>
              <a:rPr lang="ru-RU" dirty="0" err="1" smtClean="0"/>
              <a:t>подтемы</a:t>
            </a:r>
            <a:r>
              <a:rPr lang="ru-RU" dirty="0" smtClean="0"/>
              <a:t> специального текста;</a:t>
            </a:r>
          </a:p>
          <a:p>
            <a:pPr lvl="0"/>
            <a:r>
              <a:rPr lang="ru-RU" dirty="0" smtClean="0"/>
              <a:t>выделять главную и избыточную информацию;</a:t>
            </a:r>
          </a:p>
          <a:p>
            <a:pPr lvl="0"/>
            <a:r>
              <a:rPr lang="ru-RU" dirty="0" smtClean="0"/>
              <a:t>прогнозировать последовательность изложения идей текста;</a:t>
            </a:r>
          </a:p>
          <a:p>
            <a:pPr lvl="0"/>
            <a:r>
              <a:rPr lang="ru-RU" dirty="0" smtClean="0"/>
              <a:t>сопоставлять разные точки зрения и разные источники информации по заданной теме;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1: ФГОС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выполнять </a:t>
            </a:r>
            <a:r>
              <a:rPr lang="ru-RU" dirty="0" smtClean="0"/>
              <a:t>смысловое свертывание выделенных фактов и мыслей;</a:t>
            </a:r>
          </a:p>
          <a:p>
            <a:pPr lvl="0"/>
            <a:r>
              <a:rPr lang="ru-RU" dirty="0" smtClean="0"/>
              <a:t>формировать на основе текста систему аргументов (доводов) для обоснования определенной позиции;</a:t>
            </a:r>
          </a:p>
          <a:p>
            <a:pPr lvl="0"/>
            <a:r>
              <a:rPr lang="ru-RU" dirty="0" smtClean="0"/>
              <a:t>понимать душевное состояние персонажей текста, сопереживать им.</a:t>
            </a:r>
          </a:p>
          <a:p>
            <a:pPr lvl="0">
              <a:buNone/>
            </a:pPr>
            <a:endParaRPr lang="ru-RU" b="1" i="1" dirty="0" smtClean="0"/>
          </a:p>
          <a:p>
            <a:pPr lvl="0">
              <a:buNone/>
            </a:pPr>
            <a:r>
              <a:rPr lang="ru-RU" b="1" i="1" dirty="0" smtClean="0"/>
              <a:t>Выпускник получит возможность научиться </a:t>
            </a:r>
            <a:r>
              <a:rPr lang="ru-RU" dirty="0" smtClean="0"/>
              <a:t>анализировать изменения своего эмоционального состояния в процессе чтения, получения и переработки полученной информации и ее осмысления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2: Спецификация КИМ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Литература</a:t>
            </a:r>
            <a:endParaRPr lang="ru-RU" dirty="0" smtClean="0"/>
          </a:p>
          <a:p>
            <a:r>
              <a:rPr lang="ru-RU" dirty="0" smtClean="0"/>
              <a:t>Воспринимать и анализировать художественный текст.</a:t>
            </a:r>
          </a:p>
          <a:p>
            <a:r>
              <a:rPr lang="ru-RU" dirty="0" smtClean="0"/>
              <a:t>Выделять смысловые части художественного текста.</a:t>
            </a:r>
          </a:p>
          <a:p>
            <a:r>
              <a:rPr lang="ru-RU" dirty="0" smtClean="0"/>
              <a:t>Определять род и жанр литературного произведения.</a:t>
            </a:r>
          </a:p>
          <a:p>
            <a:r>
              <a:rPr lang="ru-RU" dirty="0" smtClean="0"/>
              <a:t>Выделять и формулировать тему, идею, проблематику изученного произведения; давать характеристику героям.</a:t>
            </a:r>
          </a:p>
          <a:p>
            <a:r>
              <a:rPr lang="ru-RU" dirty="0" smtClean="0"/>
              <a:t>Сопоставлять </a:t>
            </a:r>
            <a:r>
              <a:rPr lang="ru-RU" dirty="0" smtClean="0"/>
              <a:t>эпизоды литературных произведений и сравнивать их героев.</a:t>
            </a:r>
          </a:p>
          <a:p>
            <a:r>
              <a:rPr lang="ru-RU" dirty="0" smtClean="0"/>
              <a:t>Выявлять авторскую позицию.</a:t>
            </a:r>
          </a:p>
          <a:p>
            <a:r>
              <a:rPr lang="ru-RU" dirty="0" smtClean="0"/>
              <a:t>Выражать свое отношение к прочитанному.</a:t>
            </a:r>
          </a:p>
          <a:p>
            <a:r>
              <a:rPr lang="ru-RU" dirty="0" smtClean="0"/>
              <a:t>Строить </a:t>
            </a:r>
            <a:r>
              <a:rPr lang="ru-RU" dirty="0" smtClean="0"/>
              <a:t>письменные высказывания в связи с изученным произведением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2: Спецификация КИМ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История</a:t>
            </a:r>
            <a:endParaRPr lang="ru-RU" dirty="0" smtClean="0"/>
          </a:p>
          <a:p>
            <a:r>
              <a:rPr lang="ru-RU" dirty="0" smtClean="0"/>
              <a:t>Использование данных различных исторических и современных источников (текста, схем; иллюстративного, статистического материала) при ответе на вопросы, решении различных учебных задач; сравнение свидетельств разных источников.</a:t>
            </a:r>
          </a:p>
          <a:p>
            <a:r>
              <a:rPr lang="ru-RU" dirty="0" smtClean="0"/>
              <a:t>Работа с исторической картой.</a:t>
            </a:r>
          </a:p>
          <a:p>
            <a:r>
              <a:rPr lang="ru-RU" dirty="0" smtClean="0"/>
              <a:t>Использование приобретенных знаний при составлении плана и написании творческих работ (в том числе и сочинений).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2: Спецификация КИМ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Обществознание</a:t>
            </a:r>
            <a:endParaRPr lang="ru-RU" dirty="0" smtClean="0"/>
          </a:p>
          <a:p>
            <a:r>
              <a:rPr lang="ru-RU" dirty="0" smtClean="0"/>
              <a:t>Осуществлять поиск социальной  информации по заданной теме  из различных ее носителей (материалов СМИ, учебного текста и других адаптированных источниках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Анализ предложенного текстового фрагмента.</a:t>
            </a:r>
          </a:p>
          <a:p>
            <a:r>
              <a:rPr lang="ru-RU" dirty="0" smtClean="0"/>
              <a:t> </a:t>
            </a:r>
            <a:r>
              <a:rPr lang="ru-RU" dirty="0" smtClean="0"/>
              <a:t>Составьте </a:t>
            </a:r>
            <a:r>
              <a:rPr lang="ru-RU" dirty="0" smtClean="0"/>
              <a:t>план текста</a:t>
            </a:r>
          </a:p>
          <a:p>
            <a:r>
              <a:rPr lang="ru-RU" dirty="0" smtClean="0"/>
              <a:t>…по </a:t>
            </a:r>
            <a:r>
              <a:rPr lang="ru-RU" dirty="0" err="1" smtClean="0"/>
              <a:t>мению</a:t>
            </a:r>
            <a:r>
              <a:rPr lang="ru-RU" dirty="0" smtClean="0"/>
              <a:t> </a:t>
            </a:r>
            <a:r>
              <a:rPr lang="ru-RU" dirty="0" smtClean="0"/>
              <a:t>автора</a:t>
            </a:r>
            <a:endParaRPr lang="ru-RU" dirty="0" smtClean="0"/>
          </a:p>
          <a:p>
            <a:r>
              <a:rPr lang="ru-RU" dirty="0" smtClean="0"/>
              <a:t>Почему, по мнению автора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err="1" smtClean="0"/>
              <a:t>Автор+сам</a:t>
            </a:r>
            <a:r>
              <a:rPr lang="ru-RU" dirty="0" smtClean="0"/>
              <a:t> </a:t>
            </a:r>
            <a:r>
              <a:rPr lang="ru-RU" dirty="0" smtClean="0"/>
              <a:t>примеры</a:t>
            </a:r>
            <a:endParaRPr lang="ru-RU" dirty="0" smtClean="0"/>
          </a:p>
          <a:p>
            <a:r>
              <a:rPr lang="ru-RU" dirty="0" smtClean="0"/>
              <a:t>Объясните мысль </a:t>
            </a:r>
            <a:r>
              <a:rPr lang="ru-RU" dirty="0" smtClean="0"/>
              <a:t>автора</a:t>
            </a:r>
            <a:endParaRPr lang="ru-RU" dirty="0" smtClean="0"/>
          </a:p>
          <a:p>
            <a:r>
              <a:rPr lang="ru-RU" dirty="0" smtClean="0"/>
              <a:t>Аргументация тезиса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3: </a:t>
            </a:r>
            <a:r>
              <a:rPr lang="ru-RU" dirty="0" smtClean="0"/>
              <a:t>Работа в проекте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14974"/>
          </a:xfrm>
        </p:spPr>
        <p:txBody>
          <a:bodyPr/>
          <a:lstStyle/>
          <a:p>
            <a:r>
              <a:rPr lang="ru-RU" dirty="0" smtClean="0"/>
              <a:t>количество педагогов - 10</a:t>
            </a:r>
          </a:p>
          <a:p>
            <a:r>
              <a:rPr lang="ru-RU" dirty="0" smtClean="0"/>
              <a:t>классы - 7-8</a:t>
            </a:r>
          </a:p>
          <a:p>
            <a:r>
              <a:rPr lang="ru-RU" dirty="0" smtClean="0"/>
              <a:t>количество обучающихся - 58</a:t>
            </a:r>
          </a:p>
          <a:p>
            <a:r>
              <a:rPr lang="ru-RU" dirty="0" smtClean="0"/>
              <a:t>предметы: русский язык, литература, математика, история, обществознание, биология, география, музыка, иностранный язык</a:t>
            </a:r>
          </a:p>
          <a:p>
            <a:r>
              <a:rPr lang="ru-RU" dirty="0" smtClean="0"/>
              <a:t>направления: дидактические материалы, диагностика умения, разработки уроков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4: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Программа получила категорию «апробация».</a:t>
            </a:r>
          </a:p>
          <a:p>
            <a:r>
              <a:rPr lang="ru-RU" dirty="0" smtClean="0"/>
              <a:t>Наличие у каждого учителя, участника апробации, набора дидактических материалов (текстов и заданий к ним) для формирования умения смыслового чтения.</a:t>
            </a:r>
          </a:p>
          <a:p>
            <a:r>
              <a:rPr lang="ru-RU" dirty="0" smtClean="0"/>
              <a:t>Подготовка выступлений на заседаниях методических объединений, конспектов открытых уроков  для презентации опыта педагогами.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4: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Проведение </a:t>
            </a:r>
            <a:r>
              <a:rPr lang="ru-RU" dirty="0" smtClean="0"/>
              <a:t>открытых уроков на практических семинарах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ФГОС: преемственность в формировании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(на примере смыслового чтения) 14.03.2013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«Реализация ФГОС в общеобразовательной школе» 17.10.2013  в школе для учителей г.Перми и Пермского края.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4: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Разработка </a:t>
            </a:r>
            <a:r>
              <a:rPr lang="ru-RU" dirty="0" smtClean="0"/>
              <a:t>институционального метода оценивания метапредметного результата «смысловое чтение». Выступление руководителя проекта на итоговой конференции проекта 16-17 ноября 2012 г. региональная НПК «Оценка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в основной школе: проблемы, поиски, решения».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5: А дальше…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«Создание институциональной модели формирования метапредметного результата «смысловое чтение» (проект) </a:t>
            </a:r>
          </a:p>
          <a:p>
            <a:r>
              <a:rPr lang="ru-RU" sz="2600" dirty="0" smtClean="0"/>
              <a:t>Вовлечение в реализацию проекта всех педагогов</a:t>
            </a:r>
          </a:p>
          <a:p>
            <a:r>
              <a:rPr lang="ru-RU" sz="2600" dirty="0" smtClean="0"/>
              <a:t>Создание в школе среды, направленной на формирование метапредметного результата «смысловое чтение» </a:t>
            </a:r>
          </a:p>
          <a:p>
            <a:r>
              <a:rPr lang="ru-RU" sz="2600" dirty="0" smtClean="0"/>
              <a:t>Включение модуля оценивания метапредметного результата «смысловое чтение» в работу мониторинговой службы школы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кола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3347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57826"/>
            <a:ext cx="9144000" cy="10715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232C12"/>
                </a:solidFill>
                <a:latin typeface="Century" pitchFamily="18" charset="0"/>
              </a:rPr>
              <a:t>Формирование  и оценка </a:t>
            </a:r>
            <a:r>
              <a:rPr lang="ru-RU" sz="3600" b="1" dirty="0" err="1" smtClean="0">
                <a:solidFill>
                  <a:srgbClr val="232C12"/>
                </a:solidFill>
                <a:latin typeface="Century" pitchFamily="18" charset="0"/>
              </a:rPr>
              <a:t>сформированности</a:t>
            </a:r>
            <a:r>
              <a:rPr lang="ru-RU" sz="3600" b="1" dirty="0" smtClean="0">
                <a:solidFill>
                  <a:srgbClr val="232C12"/>
                </a:solidFill>
                <a:latin typeface="Century" pitchFamily="18" charset="0"/>
              </a:rPr>
              <a:t> умения смыслового чтения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6143644"/>
            <a:ext cx="3143272" cy="50006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2013-2014 гг.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0710082533-57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oundboard-ralphwiggum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6699"/>
              </a:clrFrom>
              <a:clrTo>
                <a:srgbClr val="0066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053949"/>
            <a:ext cx="5072066" cy="3804051"/>
          </a:xfrm>
          <a:prstGeom prst="rect">
            <a:avLst/>
          </a:prstGeom>
        </p:spPr>
      </p:pic>
      <p:pic>
        <p:nvPicPr>
          <p:cNvPr id="11" name="Рисунок 10" descr="1178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C5E4F9"/>
              </a:clrFrom>
              <a:clrTo>
                <a:srgbClr val="C5E4F9">
                  <a:alpha val="0"/>
                </a:srgbClr>
              </a:clrTo>
            </a:clrChange>
          </a:blip>
          <a:srcRect t="17736" b="8784"/>
          <a:stretch>
            <a:fillRect/>
          </a:stretch>
        </p:blipFill>
        <p:spPr>
          <a:xfrm>
            <a:off x="0" y="0"/>
            <a:ext cx="428625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86124"/>
            <a:ext cx="3405188" cy="3571876"/>
          </a:xfrm>
          <a:prstGeom prst="rect">
            <a:avLst/>
          </a:prstGeom>
        </p:spPr>
      </p:pic>
      <p:pic>
        <p:nvPicPr>
          <p:cNvPr id="13" name="Рисунок 12" descr="529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8610" y="-1"/>
            <a:ext cx="3135391" cy="3143249"/>
          </a:xfrm>
          <a:prstGeom prst="rect">
            <a:avLst/>
          </a:prstGeom>
        </p:spPr>
      </p:pic>
      <p:pic>
        <p:nvPicPr>
          <p:cNvPr id="14" name="Рисунок 13" descr="115547_or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13987">
            <a:off x="2892081" y="2219039"/>
            <a:ext cx="3527562" cy="234582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Предмет апробации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задания для формирования учения смыслового чтения</a:t>
            </a:r>
          </a:p>
          <a:p>
            <a:r>
              <a:rPr lang="ru-RU" dirty="0" smtClean="0"/>
              <a:t>диагностические </a:t>
            </a:r>
            <a:r>
              <a:rPr lang="ru-RU" dirty="0" smtClean="0"/>
              <a:t>задания для оценки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умения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овладение педагогами приемами и средствами образовательных технологий, направленных на формирование умения смыслового чтения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разработка заданий, содержащих приемы и методы формирования смыслового чтения</a:t>
            </a:r>
          </a:p>
          <a:p>
            <a:r>
              <a:rPr lang="ru-RU" dirty="0" smtClean="0"/>
              <a:t>разработка </a:t>
            </a:r>
            <a:r>
              <a:rPr lang="ru-RU" dirty="0" smtClean="0"/>
              <a:t>критериев оценивания умения смыслового чтения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овладение обучающимися умениями смыслового чтения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Перечень ожидаемых продуктов: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/>
          </a:bodyPr>
          <a:lstStyle/>
          <a:p>
            <a:r>
              <a:rPr lang="ru-RU" dirty="0" smtClean="0"/>
              <a:t>сборник </a:t>
            </a:r>
            <a:r>
              <a:rPr lang="ru-RU" dirty="0" smtClean="0"/>
              <a:t>дидактических материалов для формирования умения смыслового чтения</a:t>
            </a:r>
          </a:p>
          <a:p>
            <a:r>
              <a:rPr lang="ru-RU" dirty="0" smtClean="0"/>
              <a:t>сборник </a:t>
            </a:r>
            <a:r>
              <a:rPr lang="ru-RU" dirty="0" smtClean="0"/>
              <a:t>методических материалов для проведения уроков, формирующих умение смыслового чтения</a:t>
            </a:r>
          </a:p>
          <a:p>
            <a:r>
              <a:rPr lang="ru-RU" dirty="0" smtClean="0"/>
              <a:t>критерии </a:t>
            </a:r>
            <a:r>
              <a:rPr lang="ru-RU" dirty="0" smtClean="0"/>
              <a:t>оценивания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умения смыслового чтения</a:t>
            </a:r>
          </a:p>
          <a:p>
            <a:r>
              <a:rPr lang="ru-RU" dirty="0" smtClean="0"/>
              <a:t>сборник </a:t>
            </a:r>
            <a:r>
              <a:rPr lang="ru-RU" dirty="0" smtClean="0"/>
              <a:t>заданий для мониторинга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умения смыслового чтения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1: ФГОС НОО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Смысловое чтение как </a:t>
            </a:r>
          </a:p>
          <a:p>
            <a:pPr lvl="0"/>
            <a:r>
              <a:rPr lang="ru-RU" dirty="0" smtClean="0"/>
              <a:t>осмысление цели чтения и выбор вида чтения в зависимости от цели;</a:t>
            </a:r>
          </a:p>
          <a:p>
            <a:pPr lvl="0"/>
            <a:r>
              <a:rPr lang="ru-RU" dirty="0" smtClean="0"/>
              <a:t>извлечение необходимой информации из прослушанных текстов различных жанров;</a:t>
            </a:r>
          </a:p>
          <a:p>
            <a:pPr lvl="0"/>
            <a:r>
              <a:rPr lang="ru-RU" dirty="0" smtClean="0"/>
              <a:t>определение основной и второстепенной информации;</a:t>
            </a:r>
          </a:p>
          <a:p>
            <a:pPr lvl="0"/>
            <a:r>
              <a:rPr lang="ru-RU" dirty="0" smtClean="0"/>
              <a:t>свободная ориентация и восприятие текстов художественного, научного, публицистического и официально-делового стилей;</a:t>
            </a:r>
          </a:p>
          <a:p>
            <a:r>
              <a:rPr lang="ru-RU" dirty="0" smtClean="0"/>
              <a:t>понимание и адекватная оценка языка СМИ.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1: ФГОС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/>
              <a:t>ориентироваться в содержании текста и понимать его целостный смысл:</a:t>
            </a:r>
            <a:endParaRPr lang="ru-RU" sz="3800" dirty="0" smtClean="0"/>
          </a:p>
          <a:p>
            <a:pPr lvl="0"/>
            <a:r>
              <a:rPr lang="ru-RU" sz="4000" dirty="0" smtClean="0"/>
              <a:t>определять главную тему, общую цель или назначение текста; </a:t>
            </a:r>
          </a:p>
          <a:p>
            <a:pPr lvl="0"/>
            <a:r>
              <a:rPr lang="ru-RU" sz="4000" dirty="0" smtClean="0"/>
              <a:t>выбирать из текста или придумывать заголовок, соответствующий содержанию и общему смыслу текста;</a:t>
            </a:r>
          </a:p>
          <a:p>
            <a:pPr lvl="0"/>
            <a:r>
              <a:rPr lang="ru-RU" sz="4000" dirty="0" smtClean="0"/>
              <a:t> формулировать тезис, выражающий общий смысл текста; предвосхищать содержание предметного плана текста по заголовку и с опорой на предыдущий опыт; </a:t>
            </a:r>
          </a:p>
          <a:p>
            <a:pPr lvl="0"/>
            <a:r>
              <a:rPr lang="ru-RU" sz="4000" dirty="0" smtClean="0"/>
              <a:t>объяснять порядок частей (инструкций), содержащихся в тексте; сопоставлять основные текстовые и </a:t>
            </a:r>
            <a:r>
              <a:rPr lang="ru-RU" sz="4000" dirty="0" err="1" smtClean="0"/>
              <a:t>внетекстовые</a:t>
            </a:r>
            <a:r>
              <a:rPr lang="ru-RU" sz="4000" dirty="0" smtClean="0"/>
              <a:t> компоненты; обнаруживать соответствия между частью текста и его общей идеей, сформулированной вопросом, объяснять назначение карты, рисунка, пояснять части графика или таблицы и т.д</a:t>
            </a:r>
            <a:r>
              <a:rPr lang="ru-RU" sz="4000" dirty="0" smtClean="0"/>
              <a:t>.;</a:t>
            </a:r>
            <a:endParaRPr lang="ru-RU" sz="40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1: ФГОС ООО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находить </a:t>
            </a:r>
            <a:r>
              <a:rPr lang="ru-RU" b="1" dirty="0" smtClean="0"/>
              <a:t>в тексте требуемую информацию:</a:t>
            </a:r>
            <a:endParaRPr lang="ru-RU" dirty="0" smtClean="0"/>
          </a:p>
          <a:p>
            <a:pPr lvl="0"/>
            <a:r>
              <a:rPr lang="ru-RU" dirty="0" smtClean="0"/>
              <a:t>пробегать текст глазами,</a:t>
            </a:r>
          </a:p>
          <a:p>
            <a:pPr lvl="0"/>
            <a:r>
              <a:rPr lang="ru-RU" dirty="0" smtClean="0"/>
              <a:t>определять его основные элементы,</a:t>
            </a:r>
          </a:p>
          <a:p>
            <a:pPr lvl="0"/>
            <a:r>
              <a:rPr lang="ru-RU" dirty="0" smtClean="0"/>
              <a:t>сопоставлять формы выражения информации в запросе и в самом тексте,</a:t>
            </a:r>
          </a:p>
          <a:p>
            <a:pPr lvl="0"/>
            <a:r>
              <a:rPr lang="ru-RU" dirty="0" smtClean="0"/>
              <a:t>устанавливать, являются ли они тождественными или синонимическими,</a:t>
            </a:r>
          </a:p>
          <a:p>
            <a:pPr lvl="0"/>
            <a:r>
              <a:rPr lang="ru-RU" dirty="0" smtClean="0"/>
              <a:t>находить необходимую единицу информации в тексте</a:t>
            </a: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ММОШ[1]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ММОШ[1]</Template>
  <TotalTime>88</TotalTime>
  <Words>838</Words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ММОШ[1]</vt:lpstr>
      <vt:lpstr>Слайд 1</vt:lpstr>
      <vt:lpstr>Формирование  и оценка сформированности умения смыслового чтения </vt:lpstr>
      <vt:lpstr>Слайд 3</vt:lpstr>
      <vt:lpstr>Предмет апробации </vt:lpstr>
      <vt:lpstr>Ожидаемые результаты: </vt:lpstr>
      <vt:lpstr>Перечень ожидаемых продуктов: </vt:lpstr>
      <vt:lpstr>Шаг 1: ФГОС НОО</vt:lpstr>
      <vt:lpstr>Шаг 1: ФГОС ООО</vt:lpstr>
      <vt:lpstr>Шаг 1: ФГОС ООО</vt:lpstr>
      <vt:lpstr>Шаг 1: ФГОС ООО</vt:lpstr>
      <vt:lpstr>Шаг 1: ФГОС ООО</vt:lpstr>
      <vt:lpstr>Шаг 2: Спецификация КИМ ГИА</vt:lpstr>
      <vt:lpstr>Шаг 2: Спецификация КИМ ГИА</vt:lpstr>
      <vt:lpstr>Шаг 2: Спецификация КИМ ГИА</vt:lpstr>
      <vt:lpstr>Шаг 3: Работа в проекте</vt:lpstr>
      <vt:lpstr>Шаг 4: Результаты</vt:lpstr>
      <vt:lpstr>Шаг 4: Результаты</vt:lpstr>
      <vt:lpstr>Шаг 4: Результаты</vt:lpstr>
      <vt:lpstr>Шаг 5: А дальше…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Методическая работа</dc:creator>
  <cp:lastModifiedBy>Карманова</cp:lastModifiedBy>
  <cp:revision>13</cp:revision>
  <dcterms:created xsi:type="dcterms:W3CDTF">2015-03-23T12:28:41Z</dcterms:created>
  <dcterms:modified xsi:type="dcterms:W3CDTF">2015-03-25T08:09:17Z</dcterms:modified>
</cp:coreProperties>
</file>