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49E35-C0D6-42E3-91F1-FB0A663C7AAB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0C097-0CFF-40E8-850F-8D2D3BD222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0C097-0CFF-40E8-850F-8D2D3BD2228A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A82877D-DE55-43F7-ADDC-963F01A683AE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755E055-051D-4333-9B13-E4193A5156C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785794"/>
            <a:ext cx="7406640" cy="2286016"/>
          </a:xfrm>
        </p:spPr>
        <p:txBody>
          <a:bodyPr/>
          <a:lstStyle/>
          <a:p>
            <a:r>
              <a:rPr lang="ru-RU" dirty="0" smtClean="0"/>
              <a:t>Научно-методическое сопровождение введения ФГОС </a:t>
            </a:r>
            <a:r>
              <a:rPr lang="ru-RU" dirty="0" smtClean="0"/>
              <a:t>ООО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214818"/>
            <a:ext cx="7406640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Имакаев Виктор Раульевич, д.филос.н.</a:t>
            </a:r>
          </a:p>
          <a:p>
            <a:r>
              <a:rPr lang="ru-RU" dirty="0" smtClean="0"/>
              <a:t>Пермский государственный национальный исследовательский университет</a:t>
            </a:r>
          </a:p>
          <a:p>
            <a:r>
              <a:rPr lang="ru-RU" dirty="0" smtClean="0"/>
              <a:t>АНОО «ПрЭСТО»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Преодоление автономии (методического одиночества)  школы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14554"/>
            <a:ext cx="7498080" cy="403384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Освоение новых результатов требует интенсивной научно-методической работы. </a:t>
            </a:r>
          </a:p>
          <a:p>
            <a:r>
              <a:rPr lang="ru-RU" dirty="0" smtClean="0"/>
              <a:t>Такую работу невозможно организовать в рамках одной отдельно взятой школы. </a:t>
            </a:r>
          </a:p>
          <a:p>
            <a:r>
              <a:rPr lang="ru-RU" dirty="0" smtClean="0"/>
              <a:t>Требуется сетевая модель организации проектной, научно-методической работы на муниципальном уровне.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Новая модель организации НМР на краевом уровне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2447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Структура организации деятельности включает виды работ, соответствующие структуре и содержанию УУД (аргументация, моделирование, схематизация, публичное выступление, смысловое чтение,…).</a:t>
            </a:r>
          </a:p>
          <a:p>
            <a:r>
              <a:rPr lang="ru-RU" dirty="0" smtClean="0"/>
              <a:t>Каждый субъект НМР (школа) отрабатывает один результат или группу результатов в модели гарантии качества.</a:t>
            </a:r>
          </a:p>
          <a:p>
            <a:r>
              <a:rPr lang="ru-RU" dirty="0" smtClean="0"/>
              <a:t>В специально организованном горизонтальном рефлексивно-проектном дискурсе разработанные новшества обсуждаются, подвергаются коррекции, апробируются в сети ОУ.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Человеческий капитал образования и новые стандарты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Новые стандарты направлены на достижение новых результатов (метапредметных и личностных).</a:t>
            </a:r>
          </a:p>
          <a:p>
            <a:r>
              <a:rPr lang="ru-RU" dirty="0" smtClean="0"/>
              <a:t>Старые результаты (предметные) при этом остаются. Упрощения старых результатов мы не наблюдаем.</a:t>
            </a:r>
          </a:p>
          <a:p>
            <a:r>
              <a:rPr lang="ru-RU" dirty="0" smtClean="0"/>
              <a:t>Принципиальный вопрос: как, опираясь на квалификацию и потенциал «имеющихся» деятелей основной школы, достичь новых результатов, не ослабив старые?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Составляющие человеческого капитала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Согласно П. Щедровицкому, человеческий капитал не равен сумме компетенций индивидов. </a:t>
            </a:r>
          </a:p>
          <a:p>
            <a:r>
              <a:rPr lang="ru-RU" dirty="0" smtClean="0"/>
              <a:t>Важнейшей составной частью человеческого капитала является система разделения труда, система организации взаимодействия субъектов.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Простейший 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Освоение новых стандартов требует новых моделей организации деятельности в образовании. Это</a:t>
            </a:r>
          </a:p>
          <a:p>
            <a:pPr lvl="1"/>
            <a:r>
              <a:rPr lang="ru-RU" dirty="0" smtClean="0"/>
              <a:t>Новые модели организации образовательного процесса в основной школе.</a:t>
            </a:r>
          </a:p>
          <a:p>
            <a:pPr lvl="1"/>
            <a:r>
              <a:rPr lang="ru-RU" dirty="0" smtClean="0"/>
              <a:t>Новые модели методической работы на уровне муниципалитета.</a:t>
            </a:r>
          </a:p>
          <a:p>
            <a:pPr lvl="1"/>
            <a:r>
              <a:rPr lang="ru-RU" dirty="0" smtClean="0"/>
              <a:t>Новые модели научно-методического сопровождения на уровне края.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Классическая модель школы – конвейерная фабричная модель. В ее основе – методология «постепенного накопления» и мотивация отложенного результата.</a:t>
            </a:r>
          </a:p>
          <a:p>
            <a:r>
              <a:rPr lang="ru-RU" dirty="0" smtClean="0"/>
              <a:t>Данная модель соответствует индустриальному обществу. </a:t>
            </a:r>
          </a:p>
          <a:p>
            <a:r>
              <a:rPr lang="ru-RU" dirty="0" smtClean="0"/>
              <a:t>В данной модели новые стандарты имитируются.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Характерный признак имитации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Классическая установка по отношению к новым результатам – это «специи», которыми нужно приправить образовательный процесс. </a:t>
            </a:r>
          </a:p>
          <a:p>
            <a:r>
              <a:rPr lang="ru-RU" dirty="0" smtClean="0"/>
              <a:t>Пример: публичному выступлению мы учим на литературе, истории; моделированию – на физике и математике. </a:t>
            </a:r>
          </a:p>
          <a:p>
            <a:r>
              <a:rPr lang="en-US" dirty="0" smtClean="0"/>
              <a:t>P.S. </a:t>
            </a:r>
            <a:r>
              <a:rPr lang="ru-RU" dirty="0" smtClean="0"/>
              <a:t>Точно также реализовывались экологизация, ОУУН, проблемное обучение. Все эти инновации были отторгнуты системой отношений, системой распределения труда классической модели.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новой модели школы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Пространство выбора</a:t>
            </a:r>
          </a:p>
          <a:p>
            <a:r>
              <a:rPr lang="ru-RU" dirty="0" smtClean="0"/>
              <a:t>Событийность</a:t>
            </a:r>
          </a:p>
          <a:p>
            <a:r>
              <a:rPr lang="ru-RU" dirty="0" smtClean="0"/>
              <a:t>Индивидуальные образовательные траектории</a:t>
            </a:r>
          </a:p>
          <a:p>
            <a:r>
              <a:rPr lang="ru-RU" dirty="0" smtClean="0"/>
              <a:t>Построение системы гарантии </a:t>
            </a:r>
            <a:r>
              <a:rPr lang="ru-RU" dirty="0" smtClean="0"/>
              <a:t>качества.</a:t>
            </a:r>
          </a:p>
          <a:p>
            <a:r>
              <a:rPr lang="ru-RU" dirty="0" smtClean="0"/>
              <a:t>Тьюторское сопровождение</a:t>
            </a:r>
          </a:p>
          <a:p>
            <a:r>
              <a:rPr lang="ru-RU" dirty="0" smtClean="0"/>
              <a:t>Активное участие родителей и социальных партнеров в образовательном процессе.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82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Прецеденты инновационных институциональных  сетевых моделей в Пермском крае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285992"/>
            <a:ext cx="7498080" cy="3962408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Основная школа – пространство выбора (г. Пермь)</a:t>
            </a:r>
          </a:p>
          <a:p>
            <a:r>
              <a:rPr lang="ru-RU" dirty="0" smtClean="0"/>
              <a:t>Событийные сетевые формы организации образовательного процесса (г. Чайковский)</a:t>
            </a:r>
          </a:p>
          <a:p>
            <a:r>
              <a:rPr lang="ru-RU" dirty="0" smtClean="0"/>
              <a:t>Международный бакалавриат (Пермь)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Метапредметная специализация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Новые результаты еще только предстоит освоить педагогическому сообществу («нас этому не учили»).</a:t>
            </a:r>
          </a:p>
          <a:p>
            <a:r>
              <a:rPr lang="ru-RU" dirty="0" smtClean="0"/>
              <a:t>Педагог не может быть «универсальным сверхчеловеком».  Новая квалификация предполагает специализацию в отношении УУД (МЛР) – такую же, как и предметная специализация.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</TotalTime>
  <Words>470</Words>
  <Application>Microsoft Office PowerPoint</Application>
  <PresentationFormat>Экран (4:3)</PresentationFormat>
  <Paragraphs>57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Научно-методическое сопровождение введения ФГОС ООО</vt:lpstr>
      <vt:lpstr>Человеческий капитал образования и новые стандарты</vt:lpstr>
      <vt:lpstr>Составляющие человеческого капитала</vt:lpstr>
      <vt:lpstr>Простейший вывод</vt:lpstr>
      <vt:lpstr>Школа</vt:lpstr>
      <vt:lpstr>Характерный признак имитации</vt:lpstr>
      <vt:lpstr>Признаки новой модели школы</vt:lpstr>
      <vt:lpstr>Прецеденты инновационных институциональных  сетевых моделей в Пермском крае</vt:lpstr>
      <vt:lpstr>Метапредметная специализация</vt:lpstr>
      <vt:lpstr>Преодоление автономии (методического одиночества)  школы</vt:lpstr>
      <vt:lpstr>Новая модель организации НМР на краевом уровне</vt:lpstr>
    </vt:vector>
  </TitlesOfParts>
  <Company>ПрЭСТО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Научно-методическое сопровождение введения ФГОС ООО</dc:title>
  <dc:creator>Виктор</dc:creator>
  <cp:lastModifiedBy>Виктор</cp:lastModifiedBy>
  <cp:revision>5</cp:revision>
  <dcterms:created xsi:type="dcterms:W3CDTF">2012-12-13T03:11:19Z</dcterms:created>
  <dcterms:modified xsi:type="dcterms:W3CDTF">2012-12-13T03:55:18Z</dcterms:modified>
</cp:coreProperties>
</file>