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1" r:id="rId7"/>
    <p:sldId id="263" r:id="rId8"/>
    <p:sldId id="262" r:id="rId9"/>
    <p:sldId id="264" r:id="rId10"/>
    <p:sldId id="268" r:id="rId11"/>
    <p:sldId id="265" r:id="rId12"/>
    <p:sldId id="273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Лист1!$A$2:$A$11</c:f>
              <c:strCache>
                <c:ptCount val="9"/>
                <c:pt idx="0">
                  <c:v>Смысловое чтение </c:v>
                </c:pt>
                <c:pt idx="1">
                  <c:v>Познавательные УУД</c:v>
                </c:pt>
                <c:pt idx="2">
                  <c:v>Методика и дидактика преподавания предметов</c:v>
                </c:pt>
                <c:pt idx="3">
                  <c:v>Самоопределение </c:v>
                </c:pt>
                <c:pt idx="4">
                  <c:v>Регулятив. УУДы,  проектн. комп-сть</c:v>
                </c:pt>
                <c:pt idx="5">
                  <c:v>Патриотизм, гражданская позиция, толерантность</c:v>
                </c:pt>
                <c:pt idx="6">
                  <c:v>Модель внеурочной деятельности</c:v>
                </c:pt>
                <c:pt idx="7">
                  <c:v>ИКТ- компетентность</c:v>
                </c:pt>
                <c:pt idx="8">
                  <c:v>Построение сети</c:v>
                </c:pt>
              </c:strCache>
            </c:strRef>
          </c:cat>
          <c:val>
            <c:numRef>
              <c:f>Лист1!$B$2:$B$11</c:f>
            </c:numRef>
          </c:val>
          <c:shape val="box"/>
        </c:ser>
        <c:ser>
          <c:idx val="1"/>
          <c:order val="1"/>
          <c:cat>
            <c:strRef>
              <c:f>Лист1!$A$2:$A$11</c:f>
              <c:strCache>
                <c:ptCount val="9"/>
                <c:pt idx="0">
                  <c:v>Смысловое чтение </c:v>
                </c:pt>
                <c:pt idx="1">
                  <c:v>Познавательные УУД</c:v>
                </c:pt>
                <c:pt idx="2">
                  <c:v>Методика и дидактика преподавания предметов</c:v>
                </c:pt>
                <c:pt idx="3">
                  <c:v>Самоопределение </c:v>
                </c:pt>
                <c:pt idx="4">
                  <c:v>Регулятив. УУДы,  проектн. комп-сть</c:v>
                </c:pt>
                <c:pt idx="5">
                  <c:v>Патриотизм, гражданская позиция, толерантность</c:v>
                </c:pt>
                <c:pt idx="6">
                  <c:v>Модель внеурочной деятельности</c:v>
                </c:pt>
                <c:pt idx="7">
                  <c:v>ИКТ- компетентность</c:v>
                </c:pt>
                <c:pt idx="8">
                  <c:v>Построение сети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9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</c:ser>
        <c:shape val="cylinder"/>
        <c:axId val="47348352"/>
        <c:axId val="47616768"/>
        <c:axId val="0"/>
      </c:bar3DChart>
      <c:catAx>
        <c:axId val="47348352"/>
        <c:scaling>
          <c:orientation val="minMax"/>
        </c:scaling>
        <c:axPos val="b"/>
        <c:tickLblPos val="nextTo"/>
        <c:crossAx val="47616768"/>
        <c:crosses val="autoZero"/>
        <c:auto val="1"/>
        <c:lblAlgn val="ctr"/>
        <c:lblOffset val="100"/>
      </c:catAx>
      <c:valAx>
        <c:axId val="47616768"/>
        <c:scaling>
          <c:orientation val="minMax"/>
        </c:scaling>
        <c:axPos val="l"/>
        <c:majorGridlines/>
        <c:numFmt formatCode="General" sourceLinked="1"/>
        <c:tickLblPos val="nextTo"/>
        <c:crossAx val="473483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 результатам </a:t>
            </a:r>
            <a:br>
              <a:rPr lang="ru-RU" b="1" dirty="0" smtClean="0"/>
            </a:br>
            <a:r>
              <a:rPr lang="ru-RU" b="1" dirty="0" smtClean="0"/>
              <a:t>камеральной экспертизы программ деятельности </a:t>
            </a:r>
            <a:r>
              <a:rPr lang="ru-RU" b="1" dirty="0" err="1" smtClean="0"/>
              <a:t>апробационных</a:t>
            </a:r>
            <a:r>
              <a:rPr lang="ru-RU" b="1" dirty="0" smtClean="0"/>
              <a:t> площадок введения ФГОС ООО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Таизова</a:t>
            </a:r>
            <a:r>
              <a:rPr lang="ru-RU" dirty="0" smtClean="0"/>
              <a:t> О.С.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654032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atin typeface="+mn-lt"/>
                <a:ea typeface="+mn-ea"/>
                <a:cs typeface="+mn-cs"/>
              </a:rPr>
              <a:t>Возможные управленческие решения: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329642" cy="5268931"/>
          </a:xfrm>
        </p:spPr>
        <p:txBody>
          <a:bodyPr>
            <a:normAutofit/>
          </a:bodyPr>
          <a:lstStyle/>
          <a:p>
            <a:pPr marL="342900" lvl="2" indent="-342900">
              <a:lnSpc>
                <a:spcPct val="110000"/>
              </a:lnSpc>
              <a:buNone/>
            </a:pPr>
            <a:r>
              <a:rPr lang="ru-RU" sz="2200" dirty="0" smtClean="0"/>
              <a:t>в отношении группы ОУ, программы которых отнесены к данной категории </a:t>
            </a:r>
          </a:p>
          <a:p>
            <a:pPr marL="342900" lvl="2" indent="-342900">
              <a:lnSpc>
                <a:spcPct val="110000"/>
              </a:lnSpc>
              <a:buNone/>
            </a:pPr>
            <a:endParaRPr lang="ru-RU" sz="2200" dirty="0" smtClean="0"/>
          </a:p>
          <a:p>
            <a:pPr marL="342900" lvl="2" indent="-342900">
              <a:lnSpc>
                <a:spcPct val="110000"/>
              </a:lnSpc>
            </a:pPr>
            <a:r>
              <a:rPr lang="ru-RU" sz="2200" dirty="0" smtClean="0"/>
              <a:t>организация горизонтального </a:t>
            </a:r>
            <a:r>
              <a:rPr lang="ru-RU" sz="2200" dirty="0" err="1" smtClean="0"/>
              <a:t>дискурса</a:t>
            </a:r>
            <a:r>
              <a:rPr lang="ru-RU" sz="2200" dirty="0" smtClean="0"/>
              <a:t> по интересующей школы содержательной проблематике (например, по содержательным направлениям),</a:t>
            </a:r>
          </a:p>
          <a:p>
            <a:pPr marL="342900" lvl="2" indent="-342900">
              <a:lnSpc>
                <a:spcPct val="110000"/>
              </a:lnSpc>
            </a:pPr>
            <a:r>
              <a:rPr lang="ru-RU" sz="2200" dirty="0" smtClean="0"/>
              <a:t>организация обмена опытом,  предъявления, обсуждения  промежуточных  результатов работы (профессиональная или общественная экспертиза).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15328" cy="928694"/>
          </a:xfrm>
        </p:spPr>
        <p:txBody>
          <a:bodyPr>
            <a:noAutofit/>
          </a:bodyPr>
          <a:lstStyle/>
          <a:p>
            <a:r>
              <a:rPr lang="ru-RU" sz="2900" b="1" dirty="0" smtClean="0">
                <a:latin typeface="+mn-lt"/>
                <a:ea typeface="+mn-ea"/>
                <a:cs typeface="+mn-cs"/>
              </a:rPr>
              <a:t>Программы категории «Профессиональное развитие педагогов» </a:t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8 программ, 8%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401080" cy="484030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Особенности программы: </a:t>
            </a:r>
          </a:p>
          <a:p>
            <a:pPr>
              <a:buNone/>
            </a:pPr>
            <a:r>
              <a:rPr lang="ru-RU" dirty="0" smtClean="0"/>
              <a:t>Основной целью программ является повышение компетентности педагогов в вопросах достижения какого-либо аспекта стандарта или создание системы методической деятельности.</a:t>
            </a:r>
          </a:p>
          <a:p>
            <a:r>
              <a:rPr lang="ru-RU" dirty="0" smtClean="0"/>
              <a:t>Профессиональное развитие педагогов рассматривается как </a:t>
            </a:r>
            <a:r>
              <a:rPr lang="ru-RU" dirty="0" err="1" smtClean="0"/>
              <a:t>самодостаточное</a:t>
            </a:r>
            <a:r>
              <a:rPr lang="ru-RU" dirty="0" smtClean="0"/>
              <a:t> явление.</a:t>
            </a:r>
          </a:p>
          <a:p>
            <a:r>
              <a:rPr lang="ru-RU" dirty="0" smtClean="0"/>
              <a:t>Механизмами реализации программы, как правило, являются разработка планов методической деятельности, организация обучения педагогов , построение ИОТ профессионального развития учителей.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01080" cy="42862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700" b="1" dirty="0" smtClean="0"/>
              <a:t>Возможные управленческие решения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488874"/>
          <a:ext cx="8715468" cy="606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18"/>
                <a:gridCol w="7143850"/>
              </a:tblGrid>
              <a:tr h="506991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Категория программ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Возможные действия</a:t>
                      </a:r>
                      <a:endParaRPr lang="ru-RU" sz="1500" dirty="0"/>
                    </a:p>
                  </a:txBody>
                  <a:tcPr/>
                </a:tc>
              </a:tr>
              <a:tr h="493140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«Не соответствует ФГОС»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500" dirty="0" smtClean="0"/>
                        <a:t>ротация </a:t>
                      </a:r>
                      <a:r>
                        <a:rPr lang="ru-RU" sz="1500" b="1" dirty="0" smtClean="0"/>
                        <a:t>или</a:t>
                      </a:r>
                      <a:r>
                        <a:rPr lang="ru-RU" sz="1500" dirty="0" smtClean="0"/>
                        <a:t>  организация экспертизы кадрового потенциала площадки на месте, </a:t>
                      </a:r>
                    </a:p>
                    <a:p>
                      <a:pPr>
                        <a:buNone/>
                      </a:pPr>
                      <a:r>
                        <a:rPr lang="ru-RU" sz="1500" dirty="0" smtClean="0"/>
                        <a:t>проектирование программы АД </a:t>
                      </a:r>
                      <a:r>
                        <a:rPr lang="ru-RU" sz="1500" dirty="0" err="1" smtClean="0"/>
                        <a:t>пед.коллективом</a:t>
                      </a:r>
                      <a:r>
                        <a:rPr lang="ru-RU" sz="1500" dirty="0" smtClean="0"/>
                        <a:t>, </a:t>
                      </a:r>
                      <a:r>
                        <a:rPr lang="ru-RU" sz="1500" dirty="0" err="1" smtClean="0"/>
                        <a:t>н.-метод</a:t>
                      </a:r>
                      <a:r>
                        <a:rPr lang="ru-RU" sz="1500" dirty="0" smtClean="0"/>
                        <a:t>. сопровождение, экспертиза</a:t>
                      </a:r>
                      <a:endParaRPr lang="ru-RU" sz="1500" dirty="0"/>
                    </a:p>
                  </a:txBody>
                  <a:tcPr/>
                </a:tc>
              </a:tr>
              <a:tr h="689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«Специфика ФГОС ООО не очевидна»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500" dirty="0" smtClean="0"/>
                        <a:t>создание условий для дальнейшего проектирования программ, научно-методическое консультирование с последующей экспертизой.</a:t>
                      </a:r>
                      <a:endParaRPr lang="ru-RU" sz="1500" dirty="0"/>
                    </a:p>
                  </a:txBody>
                  <a:tcPr/>
                </a:tc>
              </a:tr>
              <a:tr h="957972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«Подготовка</a:t>
                      </a:r>
                      <a:r>
                        <a:rPr lang="ru-RU" sz="1500" baseline="0" dirty="0" smtClean="0"/>
                        <a:t> к введению ФГОС»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создание </a:t>
                      </a:r>
                      <a:r>
                        <a:rPr lang="ru-RU" sz="1500" dirty="0" err="1" smtClean="0"/>
                        <a:t>адм</a:t>
                      </a:r>
                      <a:r>
                        <a:rPr lang="ru-RU" sz="1500" dirty="0" smtClean="0"/>
                        <a:t>.- </a:t>
                      </a:r>
                      <a:r>
                        <a:rPr lang="ru-RU" sz="1500" dirty="0" err="1" smtClean="0"/>
                        <a:t>пед</a:t>
                      </a:r>
                      <a:r>
                        <a:rPr lang="ru-RU" sz="1500" dirty="0" smtClean="0"/>
                        <a:t>. команд, организация проектной деятельности по конкретизации замысла </a:t>
                      </a:r>
                      <a:r>
                        <a:rPr lang="ru-RU" sz="1500" b="1" dirty="0" smtClean="0"/>
                        <a:t>или </a:t>
                      </a:r>
                      <a:r>
                        <a:rPr lang="ru-RU" sz="1500" dirty="0" smtClean="0"/>
                        <a:t>организация апробации на базе этих площадок УМК (при внешнем научном, научно-методическом сопровождении  </a:t>
                      </a:r>
                      <a:r>
                        <a:rPr lang="ru-RU" sz="1500" b="1" dirty="0" smtClean="0"/>
                        <a:t>или</a:t>
                      </a:r>
                      <a:r>
                        <a:rPr lang="ru-RU" sz="1500" dirty="0" smtClean="0"/>
                        <a:t>  обучение техникам, технологиям работы, разработанным научными коллективами вузов, сопровождение внедрения</a:t>
                      </a:r>
                      <a:endParaRPr lang="ru-RU" sz="1500" dirty="0"/>
                    </a:p>
                  </a:txBody>
                  <a:tcPr/>
                </a:tc>
              </a:tr>
              <a:tr h="484694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«Проф.развитие педагогов»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500" dirty="0" smtClean="0"/>
                        <a:t>Те же</a:t>
                      </a:r>
                      <a:endParaRPr lang="ru-RU" sz="1500" dirty="0"/>
                    </a:p>
                  </a:txBody>
                  <a:tcPr/>
                </a:tc>
              </a:tr>
              <a:tr h="1083776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«Намерение»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организация  проектно-аналитической деятельности по конкретизации замысла школы в сочетании с проблемными семинарами по содержательным направлениям ФГОС . Проблемные семинары д.б. организованы для группы АП по выбранным ими направлениям работы.</a:t>
                      </a:r>
                      <a:endParaRPr lang="ru-RU" sz="1500" dirty="0"/>
                    </a:p>
                  </a:txBody>
                  <a:tcPr/>
                </a:tc>
              </a:tr>
              <a:tr h="1064662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«Апробация»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2" indent="-342900" algn="l">
                        <a:lnSpc>
                          <a:spcPct val="110000"/>
                        </a:lnSpc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горизонтального </a:t>
                      </a:r>
                      <a:r>
                        <a:rPr lang="ru-RU" sz="15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дискурса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 заявленной школами содержательной</a:t>
                      </a:r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проблематике (например, по содержательным направлениям), организация обмена опытом,  предъявления, обсуждения  промежуточных  результатов работы (профессиональная или общественная экспертиза). 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072494" cy="58259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+mn-lt"/>
                <a:ea typeface="+mn-ea"/>
                <a:cs typeface="+mn-cs"/>
              </a:rPr>
              <a:t>Экспертная фиксация 3</a:t>
            </a:r>
            <a:br>
              <a:rPr lang="ru-RU" sz="2000" b="1" dirty="0" smtClean="0">
                <a:latin typeface="+mn-lt"/>
                <a:ea typeface="+mn-ea"/>
                <a:cs typeface="+mn-cs"/>
              </a:rPr>
            </a:br>
            <a:r>
              <a:rPr lang="ru-RU" sz="2000" b="1" dirty="0" smtClean="0">
                <a:latin typeface="+mn-lt"/>
                <a:ea typeface="+mn-ea"/>
                <a:cs typeface="+mn-cs"/>
              </a:rPr>
              <a:t>Распределение программ по содержательным направлениям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5124"/>
            <a:ext cx="8143932" cy="5355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15328" cy="50006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+mn-lt"/>
                <a:ea typeface="+mn-ea"/>
                <a:cs typeface="+mn-cs"/>
              </a:rPr>
              <a:t>Распределение программ по содержательным направлениям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7786741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65403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+mn-lt"/>
                <a:ea typeface="+mn-ea"/>
                <a:cs typeface="+mn-cs"/>
              </a:rPr>
              <a:t>Экспертная фиксация 4</a:t>
            </a:r>
            <a:br>
              <a:rPr lang="ru-RU" sz="2000" b="1" dirty="0" smtClean="0">
                <a:latin typeface="+mn-lt"/>
                <a:ea typeface="+mn-ea"/>
                <a:cs typeface="+mn-cs"/>
              </a:rPr>
            </a:br>
            <a:r>
              <a:rPr lang="ru-RU" sz="2000" b="1" dirty="0" smtClean="0">
                <a:latin typeface="+mn-lt"/>
                <a:ea typeface="+mn-ea"/>
                <a:cs typeface="+mn-cs"/>
              </a:rPr>
              <a:t>Качество программ по содержательным направлениям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25" y="1000124"/>
          <a:ext cx="8358217" cy="5572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+mn-lt"/>
                <a:ea typeface="+mn-ea"/>
                <a:cs typeface="+mn-cs"/>
              </a:rPr>
              <a:t/>
            </a:r>
            <a:br>
              <a:rPr lang="ru-RU" sz="2200" b="1" dirty="0" smtClean="0">
                <a:latin typeface="+mn-lt"/>
                <a:ea typeface="+mn-ea"/>
                <a:cs typeface="+mn-cs"/>
              </a:rPr>
            </a:br>
            <a:r>
              <a:rPr lang="ru-RU" sz="2200" b="1" dirty="0" smtClean="0">
                <a:latin typeface="+mn-lt"/>
                <a:ea typeface="+mn-ea"/>
                <a:cs typeface="+mn-cs"/>
              </a:rPr>
              <a:t/>
            </a:r>
            <a:br>
              <a:rPr lang="ru-RU" sz="2200" b="1" dirty="0" smtClean="0">
                <a:latin typeface="+mn-lt"/>
                <a:ea typeface="+mn-ea"/>
                <a:cs typeface="+mn-cs"/>
              </a:rPr>
            </a:br>
            <a:r>
              <a:rPr lang="ru-RU" sz="2200" b="1" dirty="0" smtClean="0">
                <a:latin typeface="+mn-lt"/>
                <a:ea typeface="+mn-ea"/>
                <a:cs typeface="+mn-cs"/>
              </a:rPr>
              <a:t>Возможные управленческие решения: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r>
              <a:rPr lang="ru-RU" sz="2400" dirty="0" smtClean="0"/>
              <a:t>Типология программ по направлениям позволяет объединить группы АП категорий «Намерение» и «Апробация» в содержательные группы .</a:t>
            </a:r>
          </a:p>
          <a:p>
            <a:pPr>
              <a:buFont typeface="Arial" pitchFamily="34" charset="0"/>
              <a:buNone/>
            </a:pPr>
            <a:endParaRPr lang="ru-RU" sz="2400" dirty="0" smtClean="0"/>
          </a:p>
          <a:p>
            <a:pPr>
              <a:buFont typeface="Arial" pitchFamily="34" charset="0"/>
              <a:buNone/>
            </a:pPr>
            <a:r>
              <a:rPr lang="ru-RU" sz="2400" dirty="0" smtClean="0"/>
              <a:t>Вероятно на следующий год при планировании научно-методического, методического сопровождения подготовки к введению ФГОС ООО на региональном уровне следует рассмотреть заказ операторам этих услуг (ПГНИУ, ПГГПУ, ЦРО ПК) не только через призму видов работ, но и в аспекте содержательных направлений.</a:t>
            </a:r>
          </a:p>
          <a:p>
            <a:pPr>
              <a:buFont typeface="Arial" pitchFamily="34" charset="0"/>
              <a:buNone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368280"/>
          </a:xfrm>
        </p:spPr>
        <p:txBody>
          <a:bodyPr>
            <a:noAutofit/>
          </a:bodyPr>
          <a:lstStyle/>
          <a:p>
            <a:r>
              <a:rPr lang="ru-RU" sz="3200" b="1" dirty="0" err="1" smtClean="0"/>
              <a:t>Апробационные</a:t>
            </a:r>
            <a:r>
              <a:rPr lang="ru-RU" sz="3200" b="1" dirty="0" smtClean="0"/>
              <a:t> площадки по подготовке к введению ФГОС ООО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329642" cy="512605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Цели:</a:t>
            </a:r>
          </a:p>
          <a:p>
            <a:pPr>
              <a:buNone/>
            </a:pPr>
            <a:r>
              <a:rPr lang="ru-RU" dirty="0" smtClean="0"/>
              <a:t>1.Апробация процесса подготовки к введению ФГОС ООО </a:t>
            </a:r>
          </a:p>
          <a:p>
            <a:pPr>
              <a:buNone/>
            </a:pPr>
            <a:r>
              <a:rPr lang="ru-RU" dirty="0" smtClean="0"/>
              <a:t>(Как готовиться к введению стандарта? Каковы условия, механизмы, ограничения подготовки? Как избежать имитации в ситуации подготовки к введению ФГОС? )</a:t>
            </a:r>
          </a:p>
          <a:p>
            <a:pPr>
              <a:buNone/>
            </a:pPr>
            <a:r>
              <a:rPr lang="ru-RU" dirty="0" smtClean="0"/>
              <a:t>2. Проектирование новой образовательной практики, отражающей теоретические положения ФГОС ООО  </a:t>
            </a:r>
          </a:p>
          <a:p>
            <a:pPr>
              <a:buNone/>
            </a:pPr>
            <a:r>
              <a:rPr lang="ru-RU" dirty="0" smtClean="0"/>
              <a:t>(Какова д.б. образовательная- педагогическая, управленческая -  практика, отвечающая требованиям стандарта?)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51115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Цели проведения экспертизы 2012 г.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329642" cy="5126055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выявить соответствие содержания </a:t>
            </a:r>
            <a:r>
              <a:rPr lang="ru-RU" dirty="0" err="1" smtClean="0"/>
              <a:t>апробационной</a:t>
            </a:r>
            <a:r>
              <a:rPr lang="ru-RU" dirty="0" smtClean="0"/>
              <a:t> деятельности площадок ФГОС ООО;</a:t>
            </a:r>
          </a:p>
          <a:p>
            <a:pPr lvl="0"/>
            <a:r>
              <a:rPr lang="ru-RU" dirty="0" smtClean="0"/>
              <a:t>определить уровень  разработки программ </a:t>
            </a:r>
            <a:r>
              <a:rPr lang="ru-RU" dirty="0" err="1" smtClean="0"/>
              <a:t>апробационной</a:t>
            </a:r>
            <a:r>
              <a:rPr lang="ru-RU" dirty="0" smtClean="0"/>
              <a:t> деятельности;</a:t>
            </a:r>
          </a:p>
          <a:p>
            <a:pPr lvl="0"/>
            <a:r>
              <a:rPr lang="ru-RU" dirty="0" smtClean="0"/>
              <a:t>зафиксировать основные содержательные направления деятельности </a:t>
            </a:r>
            <a:r>
              <a:rPr lang="ru-RU" dirty="0" err="1" smtClean="0"/>
              <a:t>апробационных</a:t>
            </a:r>
            <a:r>
              <a:rPr lang="ru-RU" dirty="0" smtClean="0"/>
              <a:t> площадок  Пермского края;</a:t>
            </a:r>
          </a:p>
          <a:p>
            <a:pPr lvl="0"/>
            <a:r>
              <a:rPr lang="ru-RU" dirty="0" smtClean="0"/>
              <a:t>выявить «вакантные» направления; </a:t>
            </a:r>
          </a:p>
          <a:p>
            <a:pPr lvl="0"/>
            <a:r>
              <a:rPr lang="ru-RU" dirty="0" smtClean="0"/>
              <a:t>предложить управленческие решения  по организации сопровождения деятельности </a:t>
            </a:r>
            <a:r>
              <a:rPr lang="ru-RU" dirty="0" err="1" smtClean="0"/>
              <a:t>апробационных</a:t>
            </a:r>
            <a:r>
              <a:rPr lang="ru-RU" dirty="0" smtClean="0"/>
              <a:t> площадок на уровне региона в 2013 году.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0"/>
            <a:ext cx="8329642" cy="555468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Экспертная группа:</a:t>
            </a:r>
          </a:p>
          <a:p>
            <a:pPr algn="ctr">
              <a:buNone/>
            </a:pPr>
            <a:r>
              <a:rPr lang="ru-RU" dirty="0" smtClean="0"/>
              <a:t>ученые Пермских вузов (ПГНИУ, ПГГПУ), </a:t>
            </a:r>
          </a:p>
          <a:p>
            <a:pPr algn="ctr">
              <a:buNone/>
            </a:pPr>
            <a:r>
              <a:rPr lang="ru-RU" dirty="0" smtClean="0"/>
              <a:t>специалисты ЦРО ПК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Масштаб экспертизы</a:t>
            </a:r>
          </a:p>
          <a:p>
            <a:pPr algn="ctr">
              <a:buNone/>
            </a:pPr>
            <a:r>
              <a:rPr lang="ru-RU" dirty="0" smtClean="0"/>
              <a:t>106 программ, 104 ОУ из 40 муниципалитетов Пермского края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972452" cy="42862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+mn-lt"/>
                <a:ea typeface="+mn-ea"/>
                <a:cs typeface="+mn-cs"/>
              </a:rPr>
              <a:t/>
            </a:r>
            <a:br>
              <a:rPr lang="ru-RU" sz="3200" b="1" dirty="0" smtClean="0">
                <a:latin typeface="+mn-lt"/>
                <a:ea typeface="+mn-ea"/>
                <a:cs typeface="+mn-cs"/>
              </a:rPr>
            </a:br>
            <a:r>
              <a:rPr lang="ru-RU" sz="3200" b="1" dirty="0" smtClean="0">
                <a:latin typeface="+mn-lt"/>
                <a:ea typeface="+mn-ea"/>
                <a:cs typeface="+mn-cs"/>
              </a:rPr>
              <a:t>Экспертная фиксация 1  </a:t>
            </a:r>
            <a:br>
              <a:rPr lang="ru-RU" sz="3200" b="1" dirty="0" smtClean="0">
                <a:latin typeface="+mn-lt"/>
                <a:ea typeface="+mn-ea"/>
                <a:cs typeface="+mn-cs"/>
              </a:rPr>
            </a:br>
            <a:endParaRPr lang="ru-RU" sz="3200" b="1" dirty="0" smtClean="0"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9798"/>
            <a:ext cx="7358114" cy="349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14348" y="4429132"/>
            <a:ext cx="7786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Результаты получены при следующих условиях: </a:t>
            </a:r>
          </a:p>
          <a:p>
            <a:r>
              <a:rPr lang="ru-RU" dirty="0" smtClean="0"/>
              <a:t>1)  7 месяцев работы;</a:t>
            </a:r>
          </a:p>
          <a:p>
            <a:pPr marL="342900" indent="-342900">
              <a:buAutoNum type="arabicParenR" startAt="2"/>
            </a:pPr>
            <a:r>
              <a:rPr lang="ru-RU" dirty="0" smtClean="0"/>
              <a:t>возможность научно-методического сопровождения на региональном уровне;</a:t>
            </a:r>
          </a:p>
          <a:p>
            <a:pPr marL="342900" indent="-342900">
              <a:buAutoNum type="arabicParenR" startAt="2"/>
            </a:pPr>
            <a:r>
              <a:rPr lang="ru-RU" dirty="0" smtClean="0"/>
              <a:t>преимущественно активные формы сопровождения;</a:t>
            </a:r>
          </a:p>
          <a:p>
            <a:pPr marL="342900" indent="-342900">
              <a:buAutoNum type="arabicParenR" startAt="2"/>
            </a:pPr>
            <a:r>
              <a:rPr lang="ru-RU" dirty="0" smtClean="0"/>
              <a:t>школы, обладающие опытом инновационной деятельности</a:t>
            </a:r>
          </a:p>
          <a:p>
            <a:pPr marL="342900" indent="-342900"/>
            <a:endParaRPr lang="ru-RU" dirty="0" smtClean="0"/>
          </a:p>
          <a:p>
            <a:r>
              <a:rPr lang="ru-RU" b="1" dirty="0" smtClean="0"/>
              <a:t>Показатели свидетельствуют  о темпах освоения языка и идей ФГОС ООО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58204" cy="500066"/>
          </a:xfrm>
        </p:spPr>
        <p:txBody>
          <a:bodyPr>
            <a:noAutofit/>
          </a:bodyPr>
          <a:lstStyle/>
          <a:p>
            <a:r>
              <a:rPr lang="ru-RU" sz="2900" b="1" dirty="0" smtClean="0">
                <a:latin typeface="+mn-lt"/>
                <a:ea typeface="+mn-ea"/>
                <a:cs typeface="+mn-cs"/>
              </a:rPr>
              <a:t>Экспертная фиксация 2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0"/>
            <a:ext cx="707236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796908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atin typeface="+mn-lt"/>
                <a:ea typeface="+mn-ea"/>
                <a:cs typeface="+mn-cs"/>
              </a:rPr>
              <a:t>Программа «Подготовка в внедрению ФГОС»</a:t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30 программ, 30%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4954591"/>
          </a:xfrm>
        </p:spPr>
        <p:txBody>
          <a:bodyPr>
            <a:normAutofit fontScale="85000" lnSpcReduction="20000"/>
          </a:bodyPr>
          <a:lstStyle/>
          <a:p>
            <a:pPr marL="342900" lvl="2" indent="-342900">
              <a:buNone/>
            </a:pPr>
            <a:r>
              <a:rPr lang="ru-RU" b="1" dirty="0" smtClean="0"/>
              <a:t>Особенности программы: </a:t>
            </a:r>
            <a:r>
              <a:rPr lang="ru-RU" dirty="0" smtClean="0"/>
              <a:t>программа включает виды работ, избыточные по отношению к апробации (Например, подготовка материально-технической базы, закупку учебников и т.д.)</a:t>
            </a:r>
          </a:p>
          <a:p>
            <a:pPr marL="342900" lvl="2" indent="-342900">
              <a:buNone/>
            </a:pPr>
            <a:r>
              <a:rPr lang="ru-RU" dirty="0" smtClean="0"/>
              <a:t> Замысел методической деятельности  остается непроработанным – описан общими словами, ожидаемый образовательный результат не </a:t>
            </a:r>
            <a:r>
              <a:rPr lang="ru-RU" dirty="0" err="1" smtClean="0"/>
              <a:t>диагностичен</a:t>
            </a:r>
            <a:r>
              <a:rPr lang="ru-RU" dirty="0" smtClean="0"/>
              <a:t>, продукты </a:t>
            </a:r>
            <a:r>
              <a:rPr lang="ru-RU" dirty="0" err="1" smtClean="0"/>
              <a:t>апробационой</a:t>
            </a:r>
            <a:r>
              <a:rPr lang="ru-RU" dirty="0" smtClean="0"/>
              <a:t> деятельности  нуждаются в конкретизации, механизмы  достижения ожидаемых результатов (формы образовательной деятельности, орг. механизмы и т.д.) не прописаны или  прописаны общими понятиями. </a:t>
            </a:r>
          </a:p>
          <a:p>
            <a:pPr marL="342900" lvl="2" indent="-342900">
              <a:buNone/>
            </a:pPr>
            <a:r>
              <a:rPr lang="ru-RU" b="1" dirty="0" smtClean="0"/>
              <a:t>Выводы: </a:t>
            </a:r>
            <a:r>
              <a:rPr lang="ru-RU" dirty="0" smtClean="0"/>
              <a:t>Высокая доля программ уровня «Подготовка к внедрению ФГОС» свидетельствуют о сложности понимания содержания ФГОС ООО. Программы уровня «Подготовка» показывают, что управленческие команды (иногда </a:t>
            </a:r>
            <a:r>
              <a:rPr lang="ru-RU" dirty="0" err="1" smtClean="0"/>
              <a:t>управленческо</a:t>
            </a:r>
            <a:r>
              <a:rPr lang="ru-RU" dirty="0" smtClean="0"/>
              <a:t>- педагогические команды) уже начинают понимать объем работ и последовательность шагов по подготовке к введению стандарта, но еще не прошли стадию проектно-аналитической  деятельности или в силу недостаточности инновационного опыта, либо в силу «позднего вхождения в апробацию» </a:t>
            </a:r>
            <a:endParaRPr lang="ru-RU" b="1" dirty="0" smtClean="0"/>
          </a:p>
          <a:p>
            <a:pPr marL="342900" lvl="2" indent="-342900">
              <a:buNone/>
            </a:pP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654032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atin typeface="+mn-lt"/>
                <a:ea typeface="+mn-ea"/>
                <a:cs typeface="+mn-cs"/>
              </a:rPr>
              <a:t>Программа «Намерение»</a:t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36 программ, 36 %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4983179"/>
          </a:xfrm>
        </p:spPr>
        <p:txBody>
          <a:bodyPr>
            <a:normAutofit/>
          </a:bodyPr>
          <a:lstStyle/>
          <a:p>
            <a:pPr marL="342900" lvl="2" indent="-342900">
              <a:buNone/>
            </a:pPr>
            <a:r>
              <a:rPr lang="ru-RU" b="1" dirty="0" smtClean="0"/>
              <a:t>Особенности программы: </a:t>
            </a:r>
          </a:p>
          <a:p>
            <a:pPr marL="342900" lvl="2" indent="-342900">
              <a:buNone/>
            </a:pPr>
            <a:r>
              <a:rPr lang="ru-RU" dirty="0" smtClean="0"/>
              <a:t>Содержанием программы является методическая (</a:t>
            </a:r>
            <a:r>
              <a:rPr lang="ru-RU" dirty="0" err="1" smtClean="0"/>
              <a:t>апробационная</a:t>
            </a:r>
            <a:r>
              <a:rPr lang="ru-RU" dirty="0" smtClean="0"/>
              <a:t>) деятельность административно-педагогической команды школы по построению новой образовательной практики .   </a:t>
            </a:r>
          </a:p>
          <a:p>
            <a:pPr marL="342900" lvl="2" indent="-342900">
              <a:buNone/>
            </a:pPr>
            <a:r>
              <a:rPr lang="ru-RU" dirty="0" smtClean="0"/>
              <a:t>Очерчена область интересов школы (Например, «внеурочное пространство»). </a:t>
            </a:r>
          </a:p>
          <a:p>
            <a:pPr marL="342900" lvl="2" indent="-342900">
              <a:buNone/>
            </a:pPr>
            <a:r>
              <a:rPr lang="ru-RU" dirty="0" smtClean="0"/>
              <a:t>Однако замысел как образ будущего остается непроработанным– описан общими словами, продукты </a:t>
            </a:r>
            <a:r>
              <a:rPr lang="ru-RU" dirty="0" err="1" smtClean="0"/>
              <a:t>апробационой</a:t>
            </a:r>
            <a:r>
              <a:rPr lang="ru-RU" dirty="0" smtClean="0"/>
              <a:t> деятельности  нуждаются в конкретизации.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725470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atin typeface="+mn-lt"/>
                <a:ea typeface="+mn-ea"/>
                <a:cs typeface="+mn-cs"/>
              </a:rPr>
              <a:t/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Программа «Апробация»</a:t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28 программ, 28 %</a:t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5572164"/>
          </a:xfrm>
        </p:spPr>
        <p:txBody>
          <a:bodyPr>
            <a:normAutofit fontScale="92500" lnSpcReduction="10000"/>
          </a:bodyPr>
          <a:lstStyle/>
          <a:p>
            <a:pPr marL="342900" lvl="2" indent="-342900">
              <a:buNone/>
            </a:pPr>
            <a:r>
              <a:rPr lang="ru-RU" sz="2200" b="1" dirty="0" smtClean="0"/>
              <a:t>Особенности программы: </a:t>
            </a:r>
            <a:r>
              <a:rPr lang="ru-RU" sz="2200" dirty="0" smtClean="0"/>
              <a:t>содержанием программы является методическая (</a:t>
            </a:r>
            <a:r>
              <a:rPr lang="ru-RU" sz="2200" dirty="0" err="1" smtClean="0"/>
              <a:t>апробационная</a:t>
            </a:r>
            <a:r>
              <a:rPr lang="ru-RU" sz="2200" dirty="0" smtClean="0"/>
              <a:t>) деятельность административно-педагогической команды школы по построению новой образовательной практики .</a:t>
            </a:r>
          </a:p>
          <a:p>
            <a:pPr marL="342900" lvl="2" indent="-342900">
              <a:buNone/>
            </a:pPr>
            <a:r>
              <a:rPr lang="ru-RU" sz="2200" dirty="0" smtClean="0"/>
              <a:t>   Замысел, как образ будущего  описан на уровне  ожидаемых образовательных результатов или организационных механизмов.</a:t>
            </a:r>
          </a:p>
          <a:p>
            <a:pPr marL="342900" lvl="2" indent="-342900">
              <a:buNone/>
            </a:pPr>
            <a:r>
              <a:rPr lang="ru-RU" sz="2200" dirty="0" smtClean="0"/>
              <a:t>Указаны конкретные механизмы и продукты </a:t>
            </a:r>
            <a:r>
              <a:rPr lang="ru-RU" sz="2200" dirty="0" err="1" smtClean="0"/>
              <a:t>апробационной</a:t>
            </a:r>
            <a:r>
              <a:rPr lang="ru-RU" sz="2200" dirty="0" smtClean="0"/>
              <a:t> деятельности. </a:t>
            </a:r>
          </a:p>
          <a:p>
            <a:pPr marL="342900" lvl="2" indent="-342900">
              <a:buNone/>
            </a:pPr>
            <a:endParaRPr lang="ru-RU" sz="1800" dirty="0" smtClean="0"/>
          </a:p>
          <a:p>
            <a:pPr marL="342900" lvl="2" indent="-342900">
              <a:buNone/>
            </a:pPr>
            <a:r>
              <a:rPr lang="ru-RU" sz="2200" b="1" dirty="0" smtClean="0"/>
              <a:t>Выводы: </a:t>
            </a:r>
            <a:r>
              <a:rPr lang="ru-RU" sz="2200" dirty="0" smtClean="0"/>
              <a:t>Доля программ группы «Апробация» от общего количества представленных программ (26,4%) иллюстрирует эффективность научно-методического, методического, информационно – методического сопровождения ФГОС за 7 месяцев текущего года. </a:t>
            </a:r>
          </a:p>
          <a:p>
            <a:pPr marL="342900" lvl="2" indent="-342900">
              <a:buNone/>
            </a:pPr>
            <a:r>
              <a:rPr lang="ru-RU" sz="2200" dirty="0" smtClean="0"/>
              <a:t>Фактически, наличие и количество программ уровня «Апробация» показывает, количество школ, в которых уже появляются или могут появиться в течение ближайшего года инновационное образовательные практики, адекватные ФГОС (при условии, что программы разработали педагогические коллективы школ, а не написаны научными руководителями).</a:t>
            </a:r>
          </a:p>
          <a:p>
            <a:pPr marL="342900" lvl="2" indent="-342900">
              <a:buNone/>
            </a:pP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</TotalTime>
  <Words>885</Words>
  <PresentationFormat>Экран (4:3)</PresentationFormat>
  <Paragraphs>82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По результатам  камеральной экспертизы программ деятельности апробационных площадок введения ФГОС ООО  </vt:lpstr>
      <vt:lpstr>Апробационные площадки по подготовке к введению ФГОС ООО</vt:lpstr>
      <vt:lpstr>Цели проведения экспертизы 2012 г.</vt:lpstr>
      <vt:lpstr>Слайд 4</vt:lpstr>
      <vt:lpstr> Экспертная фиксация 1   </vt:lpstr>
      <vt:lpstr>Экспертная фиксация 2</vt:lpstr>
      <vt:lpstr>Программа «Подготовка в внедрению ФГОС» 30 программ, 30%</vt:lpstr>
      <vt:lpstr>Программа «Намерение» 36 программ, 36 % </vt:lpstr>
      <vt:lpstr> Программа «Апробация» 28 программ, 28 %  </vt:lpstr>
      <vt:lpstr>Возможные управленческие решения:  </vt:lpstr>
      <vt:lpstr>Программы категории «Профессиональное развитие педагогов»  8 программ, 8% </vt:lpstr>
      <vt:lpstr> Возможные управленческие решения  </vt:lpstr>
      <vt:lpstr>Экспертная фиксация 3 Распределение программ по содержательным направлениям</vt:lpstr>
      <vt:lpstr>Распределение программ по содержательным направлениям</vt:lpstr>
      <vt:lpstr>Экспертная фиксация 4 Качество программ по содержательным направлениям </vt:lpstr>
      <vt:lpstr>  Возможные управленческие решения: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результатам камеральной экспертизы программ деятельности апробационных площадок введения ФГОС ООО  </dc:title>
  <cp:lastModifiedBy>User</cp:lastModifiedBy>
  <cp:revision>34</cp:revision>
  <dcterms:modified xsi:type="dcterms:W3CDTF">2012-12-24T06:34:25Z</dcterms:modified>
</cp:coreProperties>
</file>