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916833"/>
            <a:ext cx="8458200" cy="1440159"/>
          </a:xfrm>
        </p:spPr>
        <p:txBody>
          <a:bodyPr>
            <a:normAutofit/>
          </a:bodyPr>
          <a:lstStyle/>
          <a:p>
            <a:r>
              <a:rPr lang="ru-RU" dirty="0" smtClean="0"/>
              <a:t>Проблемы и </a:t>
            </a:r>
            <a:r>
              <a:rPr lang="ru-RU" dirty="0" smtClean="0"/>
              <a:t>перспективы реализации проекта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581128"/>
            <a:ext cx="4392488" cy="158417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МАОУ «Средняя общеобразовательная школа № 1» г. Чайковский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22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509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Тема </a:t>
            </a:r>
            <a:r>
              <a:rPr lang="ru-RU" b="1" dirty="0"/>
              <a:t>деятельности </a:t>
            </a:r>
            <a:r>
              <a:rPr lang="ru-RU" b="1" dirty="0" err="1" smtClean="0"/>
              <a:t>апрабационной</a:t>
            </a:r>
            <a:r>
              <a:rPr lang="ru-RU" b="1" dirty="0" smtClean="0"/>
              <a:t> площадки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Разработка критериев оценивания </a:t>
            </a:r>
            <a:r>
              <a:rPr lang="ru-RU" dirty="0" err="1"/>
              <a:t>метапредметного</a:t>
            </a:r>
            <a:r>
              <a:rPr lang="ru-RU" dirty="0"/>
              <a:t> результата «смысловое чтение».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366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92088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Обоснование </a:t>
            </a:r>
            <a:r>
              <a:rPr lang="ru-RU" b="1" dirty="0" smtClean="0"/>
              <a:t>актуальности темы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/>
          </a:bodyPr>
          <a:lstStyle/>
          <a:p>
            <a:r>
              <a:rPr lang="ru-RU" dirty="0" smtClean="0"/>
              <a:t>Формирование </a:t>
            </a:r>
            <a:r>
              <a:rPr lang="ru-RU" dirty="0" err="1"/>
              <a:t>метапредметных</a:t>
            </a:r>
            <a:r>
              <a:rPr lang="ru-RU" dirty="0"/>
              <a:t> результатов вызывает проблемы у педагогов. </a:t>
            </a:r>
            <a:endParaRPr lang="ru-RU" dirty="0" smtClean="0"/>
          </a:p>
          <a:p>
            <a:r>
              <a:rPr lang="ru-RU" dirty="0" smtClean="0"/>
              <a:t>Необходимо </a:t>
            </a:r>
            <a:r>
              <a:rPr lang="ru-RU" dirty="0"/>
              <a:t>осмысление понятийного аппарата в рамках заданной темы, выявление сущности понятия «</a:t>
            </a:r>
            <a:r>
              <a:rPr lang="ru-RU" dirty="0" err="1"/>
              <a:t>метапредметный</a:t>
            </a:r>
            <a:r>
              <a:rPr lang="ru-RU" dirty="0"/>
              <a:t> результат» и отличия </a:t>
            </a:r>
            <a:r>
              <a:rPr lang="ru-RU" dirty="0" err="1"/>
              <a:t>метапредметных</a:t>
            </a:r>
            <a:r>
              <a:rPr lang="ru-RU" dirty="0"/>
              <a:t> результатов от личностных и </a:t>
            </a:r>
            <a:r>
              <a:rPr lang="ru-RU" dirty="0" smtClean="0"/>
              <a:t>предметных. </a:t>
            </a:r>
          </a:p>
          <a:p>
            <a:r>
              <a:rPr lang="ru-RU" dirty="0" smtClean="0"/>
              <a:t>Разработка </a:t>
            </a:r>
            <a:r>
              <a:rPr lang="ru-RU" dirty="0"/>
              <a:t>критериев оценивания </a:t>
            </a:r>
            <a:r>
              <a:rPr lang="ru-RU" dirty="0" err="1"/>
              <a:t>метапредметного</a:t>
            </a:r>
            <a:r>
              <a:rPr lang="ru-RU" dirty="0"/>
              <a:t> результата и апробация становится ведущей на данный момент в деятельности учителя основной школы.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355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Предмет </a:t>
            </a:r>
            <a:r>
              <a:rPr lang="ru-RU" b="1" dirty="0"/>
              <a:t>апробации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Апробация технологий и приёмов, которые работают на формирование </a:t>
            </a:r>
            <a:r>
              <a:rPr lang="ru-RU" dirty="0" err="1"/>
              <a:t>метапредметного</a:t>
            </a:r>
            <a:r>
              <a:rPr lang="ru-RU" dirty="0"/>
              <a:t> результата «смысловое чтение</a:t>
            </a:r>
            <a:r>
              <a:rPr lang="ru-RU" dirty="0" smtClean="0"/>
              <a:t>». </a:t>
            </a:r>
          </a:p>
          <a:p>
            <a:r>
              <a:rPr lang="ru-RU" dirty="0" smtClean="0"/>
              <a:t>Подбор </a:t>
            </a:r>
            <a:r>
              <a:rPr lang="ru-RU" dirty="0"/>
              <a:t>и/или создание текстов для оценивания результатов.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60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Конкретизирован МР «смысловое чтение» для 5-х классов как «интерпретация текста», </a:t>
            </a:r>
            <a:r>
              <a:rPr lang="ru-RU" dirty="0"/>
              <a:t>а именно «аргументированное представление личной позиции учащегося (относительно темы, проблемы, событий, поступков героев, описанных в тексте</a:t>
            </a:r>
            <a:r>
              <a:rPr lang="ru-RU" dirty="0" smtClean="0"/>
              <a:t>)».</a:t>
            </a:r>
          </a:p>
          <a:p>
            <a:r>
              <a:rPr lang="ru-RU" dirty="0" smtClean="0"/>
              <a:t>Разработаны критерии оценивания МР:</a:t>
            </a:r>
          </a:p>
          <a:p>
            <a:pPr marL="109728" lvl="0" indent="0">
              <a:buNone/>
            </a:pPr>
            <a:r>
              <a:rPr lang="ru-RU" dirty="0" smtClean="0"/>
              <a:t>- формулирование </a:t>
            </a:r>
            <a:r>
              <a:rPr lang="ru-RU" dirty="0"/>
              <a:t>основной мысли текста, увиденной учащимся,</a:t>
            </a:r>
          </a:p>
          <a:p>
            <a:pPr marL="109728" lvl="0" indent="0">
              <a:buNone/>
            </a:pPr>
            <a:r>
              <a:rPr lang="ru-RU" dirty="0" smtClean="0"/>
              <a:t>- личностная </a:t>
            </a:r>
            <a:r>
              <a:rPr lang="ru-RU" dirty="0"/>
              <a:t>основа (собственная точка зрения на проблемы, события, факты),</a:t>
            </a:r>
          </a:p>
          <a:p>
            <a:pPr marL="109728" lvl="0" indent="0">
              <a:buNone/>
            </a:pPr>
            <a:r>
              <a:rPr lang="ru-RU" dirty="0" smtClean="0"/>
              <a:t>- аргументация </a:t>
            </a:r>
            <a:r>
              <a:rPr lang="ru-RU" dirty="0"/>
              <a:t>на основе текста и личного опыта,</a:t>
            </a:r>
          </a:p>
          <a:p>
            <a:pPr marL="109728" lvl="0" indent="0">
              <a:buNone/>
            </a:pPr>
            <a:r>
              <a:rPr lang="ru-RU" dirty="0" smtClean="0"/>
              <a:t>- достоверность </a:t>
            </a:r>
            <a:r>
              <a:rPr lang="ru-RU" dirty="0"/>
              <a:t>выделенной из текста  информации (фактов, событий, проблем, героев),</a:t>
            </a:r>
          </a:p>
          <a:p>
            <a:pPr marL="109728" lvl="0" indent="0">
              <a:buNone/>
            </a:pPr>
            <a:r>
              <a:rPr lang="ru-RU" dirty="0" smtClean="0"/>
              <a:t>- речевое </a:t>
            </a:r>
            <a:r>
              <a:rPr lang="ru-RU" dirty="0"/>
              <a:t>оформление текста,</a:t>
            </a:r>
          </a:p>
          <a:p>
            <a:pPr marL="109728" lvl="0" indent="0">
              <a:buNone/>
            </a:pPr>
            <a:r>
              <a:rPr lang="ru-RU" dirty="0" smtClean="0"/>
              <a:t>- объём </a:t>
            </a:r>
            <a:r>
              <a:rPr lang="ru-RU" dirty="0"/>
              <a:t>текста.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888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r>
              <a:rPr lang="ru-RU" dirty="0" smtClean="0"/>
              <a:t>Подобраны тексты</a:t>
            </a:r>
          </a:p>
          <a:p>
            <a:r>
              <a:rPr lang="ru-RU" dirty="0" smtClean="0"/>
              <a:t>Определены приёмов</a:t>
            </a:r>
            <a:r>
              <a:rPr lang="ru-RU" dirty="0"/>
              <a:t>, которые работают на формирование </a:t>
            </a:r>
            <a:r>
              <a:rPr lang="ru-RU" dirty="0" smtClean="0"/>
              <a:t>МР</a:t>
            </a:r>
          </a:p>
          <a:p>
            <a:r>
              <a:rPr lang="ru-RU" dirty="0" smtClean="0"/>
              <a:t>Апробация (проведено тестирование учащихся и обработаны результаты)</a:t>
            </a:r>
          </a:p>
          <a:p>
            <a:r>
              <a:rPr lang="ru-RU" dirty="0" smtClean="0"/>
              <a:t>Результаты доведены до сведения родителей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1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Неприятие некоторыми педагогами МР как основных в условиях ФГОС </a:t>
            </a:r>
          </a:p>
          <a:p>
            <a:r>
              <a:rPr lang="ru-RU" dirty="0" smtClean="0"/>
              <a:t>Имитация деятельности педагогами</a:t>
            </a:r>
          </a:p>
          <a:p>
            <a:r>
              <a:rPr lang="ru-RU" dirty="0" smtClean="0"/>
              <a:t>Неприятие новых результатов и форм деятельности родителями («нас не так учили»)</a:t>
            </a:r>
          </a:p>
          <a:p>
            <a:r>
              <a:rPr lang="ru-RU" dirty="0" smtClean="0"/>
              <a:t>Большие временные затраты на разработку критериев, подбор текстов</a:t>
            </a:r>
          </a:p>
          <a:p>
            <a:r>
              <a:rPr lang="ru-RU" dirty="0" smtClean="0"/>
              <a:t>Отсутствие методических и дидактических пособий</a:t>
            </a:r>
          </a:p>
          <a:p>
            <a:r>
              <a:rPr lang="ru-RU" dirty="0" smtClean="0"/>
              <a:t>Определение приёмов, которые формируют МР</a:t>
            </a:r>
          </a:p>
          <a:p>
            <a:r>
              <a:rPr lang="ru-RU" dirty="0" smtClean="0"/>
              <a:t>Разработка и оформление рабочих программ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666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Перспективы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Продолжение </a:t>
            </a:r>
            <a:r>
              <a:rPr lang="ru-RU" dirty="0"/>
              <a:t>работы школьной проектной группы по заявленной </a:t>
            </a:r>
            <a:r>
              <a:rPr lang="ru-RU" dirty="0" smtClean="0"/>
              <a:t>теме, включение новых педагогов</a:t>
            </a:r>
            <a:endParaRPr lang="ru-RU" dirty="0"/>
          </a:p>
          <a:p>
            <a:r>
              <a:rPr lang="ru-RU" dirty="0" smtClean="0"/>
              <a:t>Проведение </a:t>
            </a:r>
            <a:r>
              <a:rPr lang="ru-RU" dirty="0"/>
              <a:t>членами проектной группы открытых уроков, занятий, методических семинаров, мастер-классов по теме для педагогов </a:t>
            </a:r>
            <a:r>
              <a:rPr lang="ru-RU" dirty="0" smtClean="0"/>
              <a:t>школы</a:t>
            </a:r>
            <a:endParaRPr lang="ru-RU" dirty="0"/>
          </a:p>
          <a:p>
            <a:r>
              <a:rPr lang="ru-RU" dirty="0" smtClean="0"/>
              <a:t>Предъявление </a:t>
            </a:r>
            <a:r>
              <a:rPr lang="ru-RU" dirty="0"/>
              <a:t>внешним экспертам наработанного </a:t>
            </a:r>
            <a:r>
              <a:rPr lang="ru-RU" dirty="0" smtClean="0"/>
              <a:t>материала</a:t>
            </a:r>
          </a:p>
          <a:p>
            <a:r>
              <a:rPr lang="ru-RU" dirty="0" smtClean="0"/>
              <a:t>Создание банка материалов</a:t>
            </a:r>
          </a:p>
          <a:p>
            <a:r>
              <a:rPr lang="ru-RU" dirty="0" smtClean="0"/>
              <a:t>Создание и экспертиза рабочих программ педагогов (с включением материалов по формированию МР)</a:t>
            </a:r>
          </a:p>
          <a:p>
            <a:r>
              <a:rPr lang="ru-RU" dirty="0" smtClean="0"/>
              <a:t>Разработка критериев оценивания МР в 6-9 классах</a:t>
            </a:r>
          </a:p>
          <a:p>
            <a:r>
              <a:rPr lang="ru-RU" dirty="0" smtClean="0"/>
              <a:t>Организация психологического сопровождения учащихся</a:t>
            </a:r>
            <a:endParaRPr lang="ru-RU" dirty="0"/>
          </a:p>
          <a:p>
            <a:r>
              <a:rPr lang="ru-RU" dirty="0"/>
              <a:t>Создание электронного сборника  методических, дидактических материалов </a:t>
            </a:r>
            <a:r>
              <a:rPr lang="ru-RU" dirty="0" smtClean="0"/>
              <a:t>для использования учителями-предметниками</a:t>
            </a:r>
          </a:p>
          <a:p>
            <a:r>
              <a:rPr lang="ru-RU" dirty="0" smtClean="0"/>
              <a:t>Создание открытого образовательного пространства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030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Необходимость научно-методического сопровождения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Методические рекомендации и экспертиза: </a:t>
            </a:r>
          </a:p>
          <a:p>
            <a:r>
              <a:rPr lang="ru-RU" dirty="0" smtClean="0"/>
              <a:t>текстов, разработанных дидактических материалов</a:t>
            </a:r>
          </a:p>
          <a:p>
            <a:r>
              <a:rPr lang="ru-RU" dirty="0" smtClean="0"/>
              <a:t>рабочих программ </a:t>
            </a:r>
          </a:p>
          <a:p>
            <a:r>
              <a:rPr lang="ru-RU" dirty="0"/>
              <a:t>разработанных критериев оценивания </a:t>
            </a:r>
            <a:r>
              <a:rPr lang="ru-RU" dirty="0" smtClean="0"/>
              <a:t>МР</a:t>
            </a:r>
          </a:p>
          <a:p>
            <a:pPr marL="109728" indent="0">
              <a:buNone/>
            </a:pPr>
            <a:r>
              <a:rPr lang="ru-RU" dirty="0" smtClean="0"/>
              <a:t>Курсовая подготовка заместителей директоров  и учителей по организации работы по формированию </a:t>
            </a:r>
            <a:r>
              <a:rPr lang="ru-RU" smtClean="0"/>
              <a:t>и оцениванию МР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833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58</TotalTime>
  <Words>397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Проблемы и перспективы реализации проекта  </vt:lpstr>
      <vt:lpstr>Тема деятельности апрабационной площадки </vt:lpstr>
      <vt:lpstr>Обоснование актуальности темы </vt:lpstr>
      <vt:lpstr>Предмет апробации </vt:lpstr>
      <vt:lpstr>Результаты:</vt:lpstr>
      <vt:lpstr>Результаты:</vt:lpstr>
      <vt:lpstr>Проблемы:</vt:lpstr>
      <vt:lpstr>Перспективы </vt:lpstr>
      <vt:lpstr>Необходимость научно-методического сопровождения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и перспективы </dc:title>
  <dc:creator>Татьяна</dc:creator>
  <cp:lastModifiedBy>Татьяна</cp:lastModifiedBy>
  <cp:revision>10</cp:revision>
  <dcterms:created xsi:type="dcterms:W3CDTF">2012-12-12T18:21:04Z</dcterms:created>
  <dcterms:modified xsi:type="dcterms:W3CDTF">2012-12-13T04:48:06Z</dcterms:modified>
</cp:coreProperties>
</file>