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0" r:id="rId2"/>
    <p:sldId id="256" r:id="rId3"/>
    <p:sldId id="264" r:id="rId4"/>
    <p:sldId id="257" r:id="rId5"/>
    <p:sldId id="265" r:id="rId6"/>
    <p:sldId id="259" r:id="rId7"/>
    <p:sldId id="261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6;&#1072;&#1073;&#1086;&#1095;&#1080;&#1081;%20&#1089;&#1090;&#1086;&#1083;\&#1050;&#1085;&#1080;&#1075;&#1072;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6;&#1072;&#1073;&#1086;&#1095;&#1080;&#1081;%20&#1089;&#1090;&#1086;&#1083;\&#1050;&#1085;&#1080;&#1075;&#1072;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6;&#1072;&#1073;&#1086;&#1095;&#1080;&#1081;%20&#1089;&#1090;&#1086;&#1083;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входная диагностика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составление вопросов из слов</c:v>
                </c:pt>
                <c:pt idx="1">
                  <c:v>составь вопросы к ключевым словам</c:v>
                </c:pt>
                <c:pt idx="2">
                  <c:v>составь вопросы ко всему тексту (к кготовому кроссворду)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итоговое занятие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составление вопросов из слов</c:v>
                </c:pt>
                <c:pt idx="1">
                  <c:v>составь вопросы к ключевым словам</c:v>
                </c:pt>
                <c:pt idx="2">
                  <c:v>составь вопросы ко всему тексту (к кготовому кроссворду)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</c:v>
                </c:pt>
                <c:pt idx="1">
                  <c:v>7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5137152"/>
        <c:axId val="163703808"/>
        <c:axId val="0"/>
      </c:bar3DChart>
      <c:catAx>
        <c:axId val="951371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163703808"/>
        <c:crosses val="autoZero"/>
        <c:auto val="1"/>
        <c:lblAlgn val="ctr"/>
        <c:lblOffset val="100"/>
        <c:noMultiLvlLbl val="0"/>
      </c:catAx>
      <c:valAx>
        <c:axId val="163703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513715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Лист1!$B$24</c:f>
              <c:strCache>
                <c:ptCount val="1"/>
                <c:pt idx="0">
                  <c:v>1 занятие</c:v>
                </c:pt>
              </c:strCache>
            </c:strRef>
          </c:tx>
          <c:spPr>
            <a:ln>
              <a:solidFill>
                <a:prstClr val="black"/>
              </a:solidFill>
            </a:ln>
          </c:spPr>
          <c:marker>
            <c:symbol val="none"/>
          </c:marker>
          <c:cat>
            <c:strRef>
              <c:f>Лист1!$A$25:$A$27</c:f>
              <c:strCache>
                <c:ptCount val="3"/>
                <c:pt idx="0">
                  <c:v>Наличие разных типов вопросов</c:v>
                </c:pt>
                <c:pt idx="1">
                  <c:v>Самостоятельность при формулировании вопросов</c:v>
                </c:pt>
                <c:pt idx="2">
                  <c:v>Доступность понимания содержания вопросов</c:v>
                </c:pt>
              </c:strCache>
            </c:strRef>
          </c:cat>
          <c:val>
            <c:numRef>
              <c:f>Лист1!$B$25:$B$27</c:f>
              <c:numCache>
                <c:formatCode>General</c:formatCode>
                <c:ptCount val="3"/>
                <c:pt idx="0">
                  <c:v>0</c:v>
                </c:pt>
                <c:pt idx="1">
                  <c:v>10</c:v>
                </c:pt>
                <c:pt idx="2">
                  <c:v>10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2511872"/>
        <c:axId val="162525952"/>
      </c:lineChart>
      <c:catAx>
        <c:axId val="1625118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62525952"/>
        <c:crosses val="autoZero"/>
        <c:auto val="1"/>
        <c:lblAlgn val="ctr"/>
        <c:lblOffset val="100"/>
        <c:noMultiLvlLbl val="0"/>
      </c:catAx>
      <c:valAx>
        <c:axId val="162525952"/>
        <c:scaling>
          <c:orientation val="minMax"/>
          <c:max val="25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2511872"/>
        <c:crosses val="autoZero"/>
        <c:crossBetween val="between"/>
        <c:majorUnit val="5"/>
        <c:minorUnit val="0.4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Лист1!$C$24</c:f>
              <c:strCache>
                <c:ptCount val="1"/>
                <c:pt idx="0">
                  <c:v>2 занятие</c:v>
                </c:pt>
              </c:strCache>
            </c:strRef>
          </c:tx>
          <c:spPr>
            <a:ln>
              <a:solidFill>
                <a:prstClr val="black"/>
              </a:solidFill>
            </a:ln>
          </c:spPr>
          <c:marker>
            <c:symbol val="none"/>
          </c:marker>
          <c:cat>
            <c:strRef>
              <c:f>Лист1!$A$25:$A$27</c:f>
              <c:strCache>
                <c:ptCount val="3"/>
                <c:pt idx="0">
                  <c:v>Наличие разных типов вопросов</c:v>
                </c:pt>
                <c:pt idx="1">
                  <c:v>Самостоятельность при формулировании вопросов</c:v>
                </c:pt>
                <c:pt idx="2">
                  <c:v>Доступность понимания содержания вопросов</c:v>
                </c:pt>
              </c:strCache>
            </c:strRef>
          </c:cat>
          <c:val>
            <c:numRef>
              <c:f>Лист1!$C$25:$C$27</c:f>
              <c:numCache>
                <c:formatCode>General</c:formatCode>
                <c:ptCount val="3"/>
                <c:pt idx="0">
                  <c:v>10</c:v>
                </c:pt>
                <c:pt idx="1">
                  <c:v>20</c:v>
                </c:pt>
                <c:pt idx="2">
                  <c:v>20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0283392"/>
        <c:axId val="170284928"/>
      </c:lineChart>
      <c:catAx>
        <c:axId val="1702833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70284928"/>
        <c:crosses val="autoZero"/>
        <c:auto val="1"/>
        <c:lblAlgn val="ctr"/>
        <c:lblOffset val="100"/>
        <c:noMultiLvlLbl val="0"/>
      </c:catAx>
      <c:valAx>
        <c:axId val="1702849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0283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Лист1!$D$24</c:f>
              <c:strCache>
                <c:ptCount val="1"/>
                <c:pt idx="0">
                  <c:v>3 занятие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strRef>
              <c:f>Лист1!$A$25:$A$27</c:f>
              <c:strCache>
                <c:ptCount val="3"/>
                <c:pt idx="0">
                  <c:v>Наличие разных типов вопросов</c:v>
                </c:pt>
                <c:pt idx="1">
                  <c:v>Самостоятельность при формулировании вопросов</c:v>
                </c:pt>
                <c:pt idx="2">
                  <c:v>Доступность понимания содержания вопросов</c:v>
                </c:pt>
              </c:strCache>
            </c:strRef>
          </c:cat>
          <c:val>
            <c:numRef>
              <c:f>Лист1!$D$25:$D$27</c:f>
              <c:numCache>
                <c:formatCode>General</c:formatCode>
                <c:ptCount val="3"/>
                <c:pt idx="0">
                  <c:v>20</c:v>
                </c:pt>
                <c:pt idx="1">
                  <c:v>25</c:v>
                </c:pt>
                <c:pt idx="2">
                  <c:v>20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0309120"/>
        <c:axId val="170310656"/>
      </c:lineChart>
      <c:catAx>
        <c:axId val="1703091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70310656"/>
        <c:crosses val="autoZero"/>
        <c:auto val="1"/>
        <c:lblAlgn val="ctr"/>
        <c:lblOffset val="100"/>
        <c:noMultiLvlLbl val="0"/>
      </c:catAx>
      <c:valAx>
        <c:axId val="170310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03091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833D-32EF-4A9B-96C6-E44BBCAE8B7D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9AB23F3-E270-46E5-97E3-7A390DB78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833D-32EF-4A9B-96C6-E44BBCAE8B7D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23F3-E270-46E5-97E3-7A390DB78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833D-32EF-4A9B-96C6-E44BBCAE8B7D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23F3-E270-46E5-97E3-7A390DB78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833D-32EF-4A9B-96C6-E44BBCAE8B7D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9AB23F3-E270-46E5-97E3-7A390DB78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833D-32EF-4A9B-96C6-E44BBCAE8B7D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23F3-E270-46E5-97E3-7A390DB780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833D-32EF-4A9B-96C6-E44BBCAE8B7D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23F3-E270-46E5-97E3-7A390DB78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833D-32EF-4A9B-96C6-E44BBCAE8B7D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9AB23F3-E270-46E5-97E3-7A390DB780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833D-32EF-4A9B-96C6-E44BBCAE8B7D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23F3-E270-46E5-97E3-7A390DB78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833D-32EF-4A9B-96C6-E44BBCAE8B7D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23F3-E270-46E5-97E3-7A390DB78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833D-32EF-4A9B-96C6-E44BBCAE8B7D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23F3-E270-46E5-97E3-7A390DB78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833D-32EF-4A9B-96C6-E44BBCAE8B7D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23F3-E270-46E5-97E3-7A390DB780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3F833D-32EF-4A9B-96C6-E44BBCAE8B7D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9AB23F3-E270-46E5-97E3-7A390DB780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85800" y="692696"/>
            <a:ext cx="7990656" cy="5544616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63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Программа деятельности </a:t>
            </a:r>
          </a:p>
          <a:p>
            <a:pPr marL="0" indent="0" algn="ctr">
              <a:buNone/>
            </a:pPr>
            <a:r>
              <a:rPr lang="ru-RU" sz="63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апробационной</a:t>
            </a:r>
            <a:r>
              <a:rPr lang="ru-RU" sz="63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площадки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51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51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ема.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4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7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Технология развития критического мышления средствами чтения и письма как средство организации познавательной и рефлексивной деятельности детей на уроках»</a:t>
            </a:r>
          </a:p>
          <a:p>
            <a:pPr marL="0" indent="0" algn="ctr">
              <a:buNone/>
            </a:pPr>
            <a:endParaRPr lang="ru-RU" sz="57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83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/>
        </p:nvGraphicFramePr>
        <p:xfrm>
          <a:off x="0" y="0"/>
          <a:ext cx="507206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0" y="4114800"/>
          <a:ext cx="507209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4286248" y="2285992"/>
          <a:ext cx="485775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Выводы</a:t>
            </a:r>
            <a:endParaRPr kumimoji="0" lang="ru-RU" sz="48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67544" y="1554162"/>
            <a:ext cx="8208912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Увеличить продолжительность курса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Целесообразно ввести в систему работу по формированию умения задавать вопросы на всех учебных предметах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Продолжить работу по формированию умения  у учащихся  анализировать результаты  своей работы  и давать объективную самооценку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18"/>
            <a:ext cx="9144000" cy="1428760"/>
          </a:xfrm>
        </p:spPr>
        <p:txBody>
          <a:bodyPr>
            <a:noAutofit/>
          </a:bodyPr>
          <a:lstStyle/>
          <a:p>
            <a:pPr algn="ctr"/>
            <a:r>
              <a:rPr lang="ru-RU" sz="2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Модуль </a:t>
            </a:r>
            <a:br>
              <a:rPr lang="ru-RU" sz="2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«Работа с текстом.  </a:t>
            </a:r>
            <a:b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Учимся задавать вопросы»</a:t>
            </a:r>
            <a:b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2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cademy Italic" pitchFamily="2" charset="0"/>
              </a:rPr>
              <a:t/>
            </a:r>
            <a:br>
              <a:rPr lang="ru-RU" sz="32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cademy Italic" pitchFamily="2" charset="0"/>
              </a:rPr>
            </a:br>
            <a:r>
              <a:rPr lang="ru-RU" sz="2600" dirty="0" smtClean="0">
                <a:latin typeface="Academy Italic" pitchFamily="2" charset="0"/>
              </a:rPr>
              <a:t> 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/>
            </a:r>
            <a:br>
              <a:rPr lang="ru-RU" sz="2600" dirty="0" smtClean="0"/>
            </a:br>
            <a:endParaRPr lang="ru-RU" sz="2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005064"/>
            <a:ext cx="8458200" cy="1800200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Разработчики: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Е.А.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Жужгина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С.В. Комарова,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Р.Б.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Светлакова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В.М.Трескова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2714620"/>
            <a:ext cx="60721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cademy Italic" pitchFamily="2" charset="0"/>
              </a:rPr>
              <a:t>…Умный вопрос- уже добрая половина дела</a:t>
            </a:r>
            <a:b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cademy Italic" pitchFamily="2" charset="0"/>
              </a:rPr>
            </a:br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cademy Italic" pitchFamily="2" charset="0"/>
              </a:rPr>
              <a:t>Ф. Бекон.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390736" cy="417646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 Федеральном Государственном Образовательном Стандарте уделяется большое внимание стратегии смыслового чтения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 работе с текстом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43504" y="4857760"/>
            <a:ext cx="371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Примерная образовательная программа ООО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008112"/>
          </a:xfrm>
        </p:spPr>
        <p:txBody>
          <a:bodyPr/>
          <a:lstStyle/>
          <a:p>
            <a:pPr algn="ctr"/>
            <a:r>
              <a:rPr lang="ru-RU" dirty="0" smtClean="0"/>
              <a:t>Входная диагностика</a:t>
            </a:r>
            <a:endParaRPr lang="ru-RU" dirty="0"/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539552" y="476672"/>
            <a:ext cx="8136904" cy="545265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Результат курса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-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формирование</a:t>
            </a:r>
            <a:r>
              <a:rPr kumimoji="0" lang="ru-RU" sz="40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умения  задавать «тонкие и толстые» вопросы по прочитанному учебно-познавательному тексту.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Объект оценивания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-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самостоятельно сформулированные  «тонкие и толстые» вопросы.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858180" cy="838200"/>
          </a:xfrm>
        </p:spPr>
        <p:txBody>
          <a:bodyPr>
            <a:noAutofit/>
          </a:bodyPr>
          <a:lstStyle/>
          <a:p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Содержание занятий курса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43050"/>
            <a:ext cx="8352928" cy="409020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поиск ключевых слов 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знакомство с «тонкими и толстыми» вопросами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совместная с учащимися разработка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критериев оценивания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вопросов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-142900"/>
            <a:ext cx="6981844" cy="1052736"/>
          </a:xfrm>
        </p:spPr>
        <p:txBody>
          <a:bodyPr>
            <a:normAutofit/>
          </a:bodyPr>
          <a:lstStyle/>
          <a:p>
            <a:r>
              <a:rPr lang="ru-RU" sz="4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sz="48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686800" cy="6072206"/>
          </a:xfrm>
        </p:spPr>
        <p:txBody>
          <a:bodyPr>
            <a:normAutofit fontScale="40000" lnSpcReduction="20000"/>
          </a:bodyPr>
          <a:lstStyle/>
          <a:p>
            <a:pPr lvl="0"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1. Наличие различных типов вопросов (0-25б)</a:t>
            </a:r>
          </a:p>
          <a:p>
            <a:pPr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Учащийся умеет формулировать все  4 типа вопросов (согласно классификации) – 25б</a:t>
            </a:r>
          </a:p>
          <a:p>
            <a:pPr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Учащийся формулирует все типы вопросов, кроме практических – 20б.</a:t>
            </a:r>
          </a:p>
          <a:p>
            <a:pPr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Учащийся умеет формулировать  только «тонкие» вопросы – 10б</a:t>
            </a:r>
          </a:p>
          <a:p>
            <a:pPr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Учащийся   формулирует  только однотипные вопросы  – 0б</a:t>
            </a:r>
          </a:p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Самостоятельность (0-25б)</a:t>
            </a:r>
          </a:p>
          <a:p>
            <a:pPr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Учащийся сам без помощи учителя сформулировал вопросы – 25б. </a:t>
            </a:r>
          </a:p>
          <a:p>
            <a:pPr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75%  вопросов составлено учащимся самостоятельно – 20б. </a:t>
            </a:r>
          </a:p>
          <a:p>
            <a:pPr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Учащийся  составил только  «тонкие» вопросы к тексту самостоятельно – 10б.</a:t>
            </a:r>
          </a:p>
          <a:p>
            <a:pPr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Учащийся не смог составить ни одного вопроса самостоятельно – 0б. </a:t>
            </a:r>
          </a:p>
          <a:p>
            <a:pPr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3. Доступность сформулированных вопросов  для понимания собеседника (0-25б)</a:t>
            </a:r>
          </a:p>
          <a:p>
            <a:pPr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Учащийся составил вопросы однозначно понятные собеседнику – 25 б.</a:t>
            </a:r>
          </a:p>
          <a:p>
            <a:pPr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25% вопросов, составленных учащимися, вызывают затруднение в их понимании – 20б</a:t>
            </a:r>
          </a:p>
          <a:p>
            <a:pPr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50% вопросов, составленных учащимися, вызывают затруднение в их понимании – 10б.</a:t>
            </a:r>
          </a:p>
          <a:p>
            <a:pPr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Учащийся не смог составить вопросы, доступные для понимания – 0б. 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571480"/>
          <a:ext cx="8143932" cy="2209185"/>
        </p:xfrm>
        <a:graphic>
          <a:graphicData uri="http://schemas.openxmlformats.org/drawingml/2006/table">
            <a:tbl>
              <a:tblPr/>
              <a:tblGrid>
                <a:gridCol w="1928826"/>
                <a:gridCol w="2476447"/>
                <a:gridCol w="3738659"/>
              </a:tblGrid>
              <a:tr h="177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Учащийся ФИ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Тема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Учимся задавать вопросы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Задание 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Сформулировать вопросы с вопросительными словами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Количество баллов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177" marR="631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Задание2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Сформулировать  «тонкие» и «толстые» вопросы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Кол-во баллов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Самооценка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Комментарии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71472" y="0"/>
            <a:ext cx="8358246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обратной связи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графе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количество баллов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зафиксируй количество набранных  баллов в соответствии со следующей шкалой: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 с заданием не справился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 с заданием справился частично, допустив 3-4 ошибки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с заданием справился  частично, допустив 1-2 ошибки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25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 заданием справился  полностью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графе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Самооценка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 помощью символов  изобрази собственное  отношение к результатам выполнения предложенного учителем задания.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 полностью удовлетворен полученным результатом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   доволен полученным результатом, но испытал некоторые затруднения при выполнении задания.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+-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основном справился с заданием, не вполне доволен полученным результатом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доволен полученным результатом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57158" y="285728"/>
          <a:ext cx="8501122" cy="628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</TotalTime>
  <Words>405</Words>
  <Application>Microsoft Office PowerPoint</Application>
  <PresentationFormat>Экран (4:3)</PresentationFormat>
  <Paragraphs>75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Презентация PowerPoint</vt:lpstr>
      <vt:lpstr>Модуль  «Работа с текстом.   Учимся задавать вопросы»      </vt:lpstr>
      <vt:lpstr>Презентация PowerPoint</vt:lpstr>
      <vt:lpstr>Входная диагностика</vt:lpstr>
      <vt:lpstr>Презентация PowerPoint</vt:lpstr>
      <vt:lpstr>Содержание занятий курса</vt:lpstr>
      <vt:lpstr>Критерии оценивания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School15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 «Работа с текстом.  Учимся задавать вопросы» Умный вопрос- уже добрая половина дела Ф. Бекон.    </dc:title>
  <dc:creator>User</dc:creator>
  <cp:lastModifiedBy>ЦВИ</cp:lastModifiedBy>
  <cp:revision>29</cp:revision>
  <dcterms:created xsi:type="dcterms:W3CDTF">2012-11-01T10:12:30Z</dcterms:created>
  <dcterms:modified xsi:type="dcterms:W3CDTF">2012-12-11T09:48:12Z</dcterms:modified>
</cp:coreProperties>
</file>